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1"/>
  </p:notesMasterIdLst>
  <p:sldIdLst>
    <p:sldId id="256" r:id="rId2"/>
    <p:sldId id="258" r:id="rId3"/>
    <p:sldId id="286" r:id="rId4"/>
    <p:sldId id="285" r:id="rId5"/>
    <p:sldId id="259" r:id="rId6"/>
    <p:sldId id="280" r:id="rId7"/>
    <p:sldId id="281" r:id="rId8"/>
    <p:sldId id="282" r:id="rId9"/>
    <p:sldId id="271" r:id="rId10"/>
    <p:sldId id="301" r:id="rId11"/>
    <p:sldId id="309" r:id="rId12"/>
    <p:sldId id="261" r:id="rId13"/>
    <p:sldId id="274" r:id="rId14"/>
    <p:sldId id="262" r:id="rId15"/>
    <p:sldId id="273" r:id="rId16"/>
    <p:sldId id="298" r:id="rId17"/>
    <p:sldId id="263" r:id="rId18"/>
    <p:sldId id="307" r:id="rId19"/>
    <p:sldId id="264" r:id="rId20"/>
    <p:sldId id="303" r:id="rId21"/>
    <p:sldId id="275" r:id="rId22"/>
    <p:sldId id="302" r:id="rId23"/>
    <p:sldId id="276" r:id="rId24"/>
    <p:sldId id="279" r:id="rId25"/>
    <p:sldId id="283" r:id="rId26"/>
    <p:sldId id="287" r:id="rId27"/>
    <p:sldId id="288" r:id="rId28"/>
    <p:sldId id="291" r:id="rId29"/>
    <p:sldId id="289" r:id="rId30"/>
    <p:sldId id="297" r:id="rId31"/>
    <p:sldId id="306" r:id="rId32"/>
    <p:sldId id="290" r:id="rId33"/>
    <p:sldId id="295" r:id="rId34"/>
    <p:sldId id="278" r:id="rId35"/>
    <p:sldId id="299" r:id="rId36"/>
    <p:sldId id="296" r:id="rId37"/>
    <p:sldId id="304" r:id="rId38"/>
    <p:sldId id="300" r:id="rId39"/>
    <p:sldId id="267" r:id="rId4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25" autoAdjust="0"/>
    <p:restoredTop sz="96433" autoAdjust="0"/>
  </p:normalViewPr>
  <p:slideViewPr>
    <p:cSldViewPr snapToGrid="0">
      <p:cViewPr varScale="1">
        <p:scale>
          <a:sx n="111" d="100"/>
          <a:sy n="111" d="100"/>
        </p:scale>
        <p:origin x="123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1314684.1599999999</c:v>
                </c:pt>
                <c:pt idx="1">
                  <c:v>6849968.7000000002</c:v>
                </c:pt>
                <c:pt idx="2">
                  <c:v>298391.93</c:v>
                </c:pt>
                <c:pt idx="3">
                  <c:v>421663.07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18-459E-8275-FF0843FB9F7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1295752.04</c:v>
                </c:pt>
                <c:pt idx="1">
                  <c:v>5411892.4199999999</c:v>
                </c:pt>
                <c:pt idx="2">
                  <c:v>297673.03999999998</c:v>
                </c:pt>
                <c:pt idx="3">
                  <c:v>540444.9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18-459E-8275-FF0843FB9F7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18-459E-8275-FF0843FB9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704960"/>
        <c:axId val="31706496"/>
      </c:barChart>
      <c:catAx>
        <c:axId val="31704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706496"/>
        <c:crosses val="autoZero"/>
        <c:auto val="1"/>
        <c:lblAlgn val="ctr"/>
        <c:lblOffset val="100"/>
        <c:noMultiLvlLbl val="0"/>
      </c:catAx>
      <c:valAx>
        <c:axId val="31706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704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ED950-8211-43A6-8D1A-64A9D04431F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1B342-C6FC-44D6-8F07-A4A703C20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7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1B342-C6FC-44D6-8F07-A4A703C203B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834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1B342-C6FC-44D6-8F07-A4A703C203B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57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C7F94-6354-4950-B9A5-1B80224BFDD5}" type="slidenum">
              <a:rPr lang="en-US" altLang="ru-RU"/>
              <a:pPr/>
              <a:t>39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389A218-1BD9-44B7-AD25-60C2204205A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9389A218-1BD9-44B7-AD25-60C2204205A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389A218-1BD9-44B7-AD25-60C2204205A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389A218-1BD9-44B7-AD25-60C2204205A7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39055" y="2167477"/>
            <a:ext cx="495039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        Ежегодный отчет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Главы муниципального образования </a:t>
            </a:r>
          </a:p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Маганский</a:t>
            </a:r>
            <a:r>
              <a:rPr lang="ru-RU" sz="2000" b="1" dirty="0" smtClean="0">
                <a:solidFill>
                  <a:srgbClr val="0070C0"/>
                </a:solidFill>
              </a:rPr>
              <a:t> сельсовет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Березовского района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Красноярского края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о</a:t>
            </a:r>
            <a:r>
              <a:rPr lang="ru-RU" sz="2000" b="1" dirty="0" smtClean="0">
                <a:solidFill>
                  <a:srgbClr val="0070C0"/>
                </a:solidFill>
              </a:rPr>
              <a:t> результатах деятельности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з</a:t>
            </a:r>
            <a:r>
              <a:rPr lang="ru-RU" sz="2000" b="1" dirty="0" smtClean="0">
                <a:solidFill>
                  <a:srgbClr val="0070C0"/>
                </a:solidFill>
              </a:rPr>
              <a:t>а 2015- 2016 год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93527" y="5902037"/>
            <a:ext cx="1570182" cy="609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082" y="167149"/>
            <a:ext cx="4626077" cy="796414"/>
          </a:xfrm>
        </p:spPr>
        <p:txBody>
          <a:bodyPr>
            <a:no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Налог на доходы физических лиц и земельный налог  являются основными источниками </a:t>
            </a:r>
            <a:r>
              <a:rPr lang="ru-RU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формирования </a:t>
            </a:r>
            <a:r>
              <a:rPr lang="ru-RU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доходов бюджета поселения.</a:t>
            </a:r>
            <a:r>
              <a:rPr lang="ru-RU" sz="1200" dirty="0">
                <a:solidFill>
                  <a:schemeClr val="tx1"/>
                </a:solidFill>
                <a:effectLst/>
                <a:ea typeface="Times New Roman"/>
                <a:cs typeface="Times New Roman"/>
              </a:rPr>
              <a:t/>
            </a:r>
            <a:br>
              <a:rPr lang="ru-RU" sz="1200" dirty="0">
                <a:solidFill>
                  <a:schemeClr val="tx1"/>
                </a:solidFill>
                <a:effectLst/>
                <a:ea typeface="Times New Roman"/>
                <a:cs typeface="Times New Roman"/>
              </a:rPr>
            </a:br>
            <a:endParaRPr lang="ru-RU" sz="1200" dirty="0">
              <a:solidFill>
                <a:schemeClr val="tx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789215"/>
              </p:ext>
            </p:extLst>
          </p:nvPr>
        </p:nvGraphicFramePr>
        <p:xfrm>
          <a:off x="229208" y="953730"/>
          <a:ext cx="5009766" cy="3855131"/>
        </p:xfrm>
        <a:graphic>
          <a:graphicData uri="http://schemas.openxmlformats.org/drawingml/2006/table">
            <a:tbl>
              <a:tblPr/>
              <a:tblGrid>
                <a:gridCol w="1653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9767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</a:t>
                      </a: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ДОХОДОВ</a:t>
                      </a:r>
                      <a:endParaRPr lang="ru-RU" sz="105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63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2015 год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60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 год </a:t>
                      </a:r>
                      <a:endParaRPr lang="ru-RU" sz="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060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Динамика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604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+/- </a:t>
                      </a:r>
                      <a:r>
                        <a:rPr lang="ru-RU" sz="11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 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руб.)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617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B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Налоговые доходы всего: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B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8938420,74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B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7610754,40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   1327666,34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321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-НДФЛ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1314684,16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1295752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    18932,16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617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-Земельный налог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6849538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5411892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- 1437646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321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Налог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имущество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физических лиц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298391,93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297673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   718,93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617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Единый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сельскохозяйственный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налог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F1FD3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8566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5912,50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8566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27192,50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+  21280,0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617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Дорожный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Фонд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поселения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 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F1FD3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421663,07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540444,90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+ 118781,83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61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Госпошлина 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10450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  6890,0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61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Доходы от сдачи в аренду имущества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37781,08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34240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   3541,08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78823" y="167149"/>
            <a:ext cx="3614570" cy="65384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0215" algn="just">
              <a:spcAft>
                <a:spcPts val="1000"/>
              </a:spcAft>
            </a:pPr>
            <a:endParaRPr lang="ru-RU" sz="1100" dirty="0" smtClean="0">
              <a:solidFill>
                <a:schemeClr val="tx1"/>
              </a:solidFill>
            </a:endParaRPr>
          </a:p>
          <a:p>
            <a:pPr lvl="0" indent="450215" algn="just">
              <a:spcAft>
                <a:spcPts val="1000"/>
              </a:spcAft>
            </a:pPr>
            <a:r>
              <a:rPr lang="ru-RU" sz="1400" dirty="0" smtClean="0">
                <a:solidFill>
                  <a:schemeClr val="tx1"/>
                </a:solidFill>
              </a:rPr>
              <a:t>Одной из проблем в поселении является рост недоимки земельного налога  за земельные участки. Так задолженность по местным налогам и сборам в бюджет поселения  на 01 января 2017 года составила </a:t>
            </a:r>
            <a:r>
              <a:rPr lang="ru-RU" sz="1400" b="1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– </a:t>
            </a:r>
          </a:p>
          <a:p>
            <a:pPr lvl="0" indent="450215" algn="ctr">
              <a:spcAft>
                <a:spcPts val="100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1 410 058,00 </a:t>
            </a:r>
            <a:r>
              <a:rPr lang="ru-RU" sz="1400" dirty="0" smtClean="0">
                <a:solidFill>
                  <a:schemeClr val="tx1"/>
                </a:solidFill>
              </a:rPr>
              <a:t>рублей.</a:t>
            </a:r>
          </a:p>
          <a:p>
            <a:pPr lvl="0" indent="450215" algn="just">
              <a:spcAft>
                <a:spcPts val="1000"/>
              </a:spcAft>
            </a:pPr>
            <a:r>
              <a:rPr lang="ru-RU" sz="1400" dirty="0" smtClean="0">
                <a:solidFill>
                  <a:schemeClr val="tx1"/>
                </a:solidFill>
              </a:rPr>
              <a:t>С учетом того, что все рычаги воздействия и фискальная функция взыскания задолженности по налогам установлены за налоговыми органами, меры воздействия администрации </a:t>
            </a:r>
            <a:r>
              <a:rPr lang="ru-RU" sz="1400" dirty="0" err="1" smtClean="0">
                <a:solidFill>
                  <a:schemeClr val="tx1"/>
                </a:solidFill>
              </a:rPr>
              <a:t>Маганского</a:t>
            </a:r>
            <a:r>
              <a:rPr lang="ru-RU" sz="1400" dirty="0" smtClean="0">
                <a:solidFill>
                  <a:schemeClr val="tx1"/>
                </a:solidFill>
              </a:rPr>
              <a:t> сельсовета на должников носят рекомендательный и разъяснительный характер, однако  в результате  проведенной  администрацией сельсовета работы  в бюджет сельсовета в 2016 году  поступило более пятисот тысяч  рублей земельного налога, уплаченного задолжниками.</a:t>
            </a:r>
          </a:p>
          <a:p>
            <a:pPr lvl="0" algn="just"/>
            <a:r>
              <a:rPr lang="ru-RU" sz="1400" dirty="0" smtClean="0"/>
              <a:t>В </a:t>
            </a:r>
            <a:r>
              <a:rPr lang="ru-RU" sz="1400" dirty="0"/>
              <a:t>настоящее время продолжается работа по выявлению налогоплательщиков, </a:t>
            </a:r>
            <a:r>
              <a:rPr lang="ru-RU" sz="1400" dirty="0" smtClean="0"/>
              <a:t>имеющих задолженность в бюджет </a:t>
            </a:r>
            <a:r>
              <a:rPr lang="ru-RU" sz="1400" dirty="0" err="1" smtClean="0"/>
              <a:t>Маганского</a:t>
            </a:r>
            <a:r>
              <a:rPr lang="ru-RU" sz="1400" dirty="0" smtClean="0"/>
              <a:t> сельсовета.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 algn="just"/>
            <a:endParaRPr lang="ru-RU" sz="1200" dirty="0">
              <a:solidFill>
                <a:schemeClr val="tx1"/>
              </a:solidFill>
            </a:endParaRPr>
          </a:p>
          <a:p>
            <a:pPr lvl="0" algn="just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148" y="4886632"/>
            <a:ext cx="5043947" cy="18976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rgbClr val="FF0000"/>
                </a:solidFill>
              </a:rPr>
              <a:t>Уважаемые граждане – налогоплательщики! </a:t>
            </a:r>
            <a:r>
              <a:rPr lang="ru-RU" sz="1200" dirty="0"/>
              <a:t>Администрация </a:t>
            </a:r>
            <a:r>
              <a:rPr lang="ru-RU" sz="1200" dirty="0" err="1" smtClean="0"/>
              <a:t>Маганского</a:t>
            </a:r>
            <a:r>
              <a:rPr lang="ru-RU" sz="1200" dirty="0" smtClean="0"/>
              <a:t> сельсовета  </a:t>
            </a:r>
            <a:r>
              <a:rPr lang="ru-RU" sz="1200" dirty="0"/>
              <a:t>призывает всех граждан- налогоплательщиков своевременно исполнить конституционную обязанность - уплатить исчисленные налоги до истечения сроков уплаты</a:t>
            </a:r>
            <a:r>
              <a:rPr lang="ru-RU" sz="1200" dirty="0" smtClean="0"/>
              <a:t>.</a:t>
            </a:r>
          </a:p>
          <a:p>
            <a:pPr algn="just"/>
            <a:r>
              <a:rPr lang="ru-RU" sz="1200" dirty="0"/>
              <a:t>Обращаем Ваше внимание, что в случае неуплаты налогов в установленные сроки начисляется пеня за каждый день просрочки платежа, а суммы задолженности по налогу и пени будут взыскиваться в принудительном порядке, включая обращение в судебные органы. </a:t>
            </a:r>
          </a:p>
        </p:txBody>
      </p:sp>
    </p:spTree>
    <p:extLst>
      <p:ext uri="{BB962C8B-B14F-4D97-AF65-F5344CB8AC3E}">
        <p14:creationId xmlns:p14="http://schemas.microsoft.com/office/powerpoint/2010/main" val="339341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790662"/>
              </p:ext>
            </p:extLst>
          </p:nvPr>
        </p:nvGraphicFramePr>
        <p:xfrm>
          <a:off x="226137" y="639097"/>
          <a:ext cx="8622894" cy="388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0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1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29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6159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</a:t>
                      </a: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ДОХОДОВ</a:t>
                      </a:r>
                      <a:endParaRPr lang="ru-RU" sz="105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pPr indent="12763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2015 год</a:t>
                      </a:r>
                    </a:p>
                    <a:p>
                      <a:pPr indent="12763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План 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pPr indent="1060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  <a:r>
                        <a:rPr lang="ru-RU" sz="1200" b="1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год </a:t>
                      </a:r>
                    </a:p>
                    <a:p>
                      <a:pPr indent="1060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Факт 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pPr indent="1060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60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Процент </a:t>
                      </a:r>
                    </a:p>
                    <a:p>
                      <a:pPr indent="1060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pPr indent="12763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 год</a:t>
                      </a:r>
                    </a:p>
                    <a:p>
                      <a:pPr indent="12763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План 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pPr indent="1060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r>
                        <a:rPr lang="ru-RU" sz="1200" b="1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год </a:t>
                      </a:r>
                    </a:p>
                    <a:p>
                      <a:pPr indent="1060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Факт </a:t>
                      </a:r>
                      <a:endParaRPr lang="ru-RU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pPr indent="1060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indent="1060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Процент </a:t>
                      </a:r>
                    </a:p>
                    <a:p>
                      <a:pPr indent="1060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B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Налоговые доходы всего: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7191717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8938420,74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125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8923512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7610754,40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86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216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-НДФЛ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1162600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1314684,16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113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1204400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1295752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108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585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-Земельный налог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5246617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6849538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131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6821950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5411892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80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Налог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имущество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физических лиц</a:t>
                      </a:r>
                    </a:p>
                  </a:txBody>
                  <a:tcPr marL="68580" marR="68580" marT="0" marB="0" anchor="b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368000</a:t>
                      </a:r>
                    </a:p>
                  </a:txBody>
                  <a:tcPr marL="68580" marR="68580" marT="0" marB="0" anchor="b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298391,93</a:t>
                      </a:r>
                    </a:p>
                  </a:txBody>
                  <a:tcPr marL="68580" marR="68580" marT="0" marB="0" anchor="b" horzOverflow="overflow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350000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297673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85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Единый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сельскохозяйственный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налог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F1FD3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5000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5912,50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119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6500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27192,50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419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Дорожный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Фонд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поселения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 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F1FD3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363500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421663,07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116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514700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540444,90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105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08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Госпошлина 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9000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10450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8000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3560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45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Доходы от сдачи в аренду имущества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37000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37781,08</a:t>
                      </a: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103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6802" marR="56802" marT="0" marB="0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17962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34240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191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6143" y="4699818"/>
            <a:ext cx="8593392" cy="19467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400" dirty="0">
                <a:solidFill>
                  <a:prstClr val="black"/>
                </a:solidFill>
              </a:rPr>
              <a:t>Местный бюджет поселения формируется за счет налоговых и неналоговых доходов, взимаемых в свою очередь, с физических и юридических лиц. Налоговые доходы напрямую влияют на социальную сферу сельского поселения: на ремонт и содержание дорог, оплату электроэнергии, содержание муниципального имущества, содержание культуры и другие социальные вопросы.</a:t>
            </a:r>
          </a:p>
          <a:p>
            <a:pPr lvl="0" algn="just"/>
            <a:r>
              <a:rPr lang="ru-RU" sz="1400" dirty="0">
                <a:solidFill>
                  <a:prstClr val="black"/>
                </a:solidFill>
              </a:rPr>
              <a:t>     Резервом увеличения налоговых доходов является сокращение недоимки.</a:t>
            </a:r>
          </a:p>
          <a:p>
            <a:pPr lvl="0" algn="just"/>
            <a:r>
              <a:rPr lang="ru-RU" sz="1400" dirty="0">
                <a:solidFill>
                  <a:prstClr val="black"/>
                </a:solidFill>
              </a:rPr>
              <a:t>     Не получая этих бюджетных средств, поселение не может полноценно формировать свой бюджет, осуществлять свои обязанности, через исполнение которых, реализуются законные права граждан. </a:t>
            </a:r>
          </a:p>
        </p:txBody>
      </p:sp>
    </p:spTree>
    <p:extLst>
      <p:ext uri="{BB962C8B-B14F-4D97-AF65-F5344CB8AC3E}">
        <p14:creationId xmlns:p14="http://schemas.microsoft.com/office/powerpoint/2010/main" val="55797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123" y="157316"/>
            <a:ext cx="8337754" cy="6292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ru-RU" sz="1400" b="1" dirty="0">
                <a:solidFill>
                  <a:srgbClr val="DA1F28">
                    <a:lumMod val="50000"/>
                  </a:srgbClr>
                </a:solidFill>
                <a:latin typeface="Cambria"/>
                <a:ea typeface="Times New Roman"/>
                <a:cs typeface="Times New Roman"/>
              </a:rPr>
              <a:t>Поступления в бюджет Маганского сельсовета в рамках Краевых </a:t>
            </a:r>
            <a:r>
              <a:rPr lang="ru-RU" sz="1400" b="1" dirty="0" smtClean="0">
                <a:solidFill>
                  <a:srgbClr val="DA1F28">
                    <a:lumMod val="50000"/>
                  </a:srgbClr>
                </a:solidFill>
                <a:latin typeface="Cambria"/>
                <a:ea typeface="Times New Roman"/>
                <a:cs typeface="Times New Roman"/>
              </a:rPr>
              <a:t>государственных </a:t>
            </a:r>
            <a:r>
              <a:rPr lang="ru-RU" sz="1400" b="1" dirty="0">
                <a:solidFill>
                  <a:srgbClr val="DA1F28">
                    <a:lumMod val="50000"/>
                  </a:srgbClr>
                </a:solidFill>
                <a:latin typeface="Cambria"/>
                <a:ea typeface="Times New Roman"/>
                <a:cs typeface="Times New Roman"/>
              </a:rPr>
              <a:t>программ </a:t>
            </a:r>
            <a:endParaRPr lang="ru-RU" sz="1400" b="1" dirty="0" smtClean="0">
              <a:solidFill>
                <a:srgbClr val="DA1F28">
                  <a:lumMod val="50000"/>
                </a:srgbClr>
              </a:solidFill>
              <a:latin typeface="Cambria"/>
              <a:ea typeface="Times New Roman"/>
              <a:cs typeface="Times New Roman"/>
            </a:endParaRPr>
          </a:p>
          <a:p>
            <a:pPr lvl="0" algn="ctr">
              <a:lnSpc>
                <a:spcPct val="150000"/>
              </a:lnSpc>
            </a:pPr>
            <a:r>
              <a:rPr lang="ru-RU" sz="1400" b="1" dirty="0">
                <a:solidFill>
                  <a:srgbClr val="DA1F28">
                    <a:lumMod val="50000"/>
                  </a:srgbClr>
                </a:solidFill>
                <a:latin typeface="Cambria"/>
                <a:ea typeface="Times New Roman"/>
                <a:cs typeface="Times New Roman"/>
              </a:rPr>
              <a:t> </a:t>
            </a:r>
            <a:r>
              <a:rPr lang="ru-RU" sz="1400" b="1" dirty="0" smtClean="0">
                <a:solidFill>
                  <a:srgbClr val="DA1F28">
                    <a:lumMod val="50000"/>
                  </a:srgbClr>
                </a:solidFill>
                <a:latin typeface="Cambria"/>
                <a:ea typeface="Times New Roman"/>
                <a:cs typeface="Times New Roman"/>
              </a:rPr>
              <a:t>                                                                                                                                                                                    ( руб</a:t>
            </a:r>
            <a:r>
              <a:rPr lang="ru-RU" sz="1400" b="1" dirty="0">
                <a:solidFill>
                  <a:srgbClr val="DA1F28">
                    <a:lumMod val="50000"/>
                  </a:srgbClr>
                </a:solidFill>
                <a:latin typeface="Cambria"/>
                <a:ea typeface="Times New Roman"/>
                <a:cs typeface="Times New Roman"/>
              </a:rPr>
              <a:t>.)</a:t>
            </a:r>
            <a:endParaRPr lang="ru-RU" sz="1400" dirty="0">
              <a:solidFill>
                <a:srgbClr val="DA1F28">
                  <a:lumMod val="50000"/>
                </a:srgbClr>
              </a:solidFill>
              <a:latin typeface="Calibri"/>
              <a:ea typeface="Times New Roman"/>
              <a:cs typeface="Times New Roman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02155"/>
              </p:ext>
            </p:extLst>
          </p:nvPr>
        </p:nvGraphicFramePr>
        <p:xfrm>
          <a:off x="502920" y="917573"/>
          <a:ext cx="8068056" cy="1666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0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4956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Наименование  краевой  государственной</a:t>
                      </a:r>
                      <a:r>
                        <a:rPr lang="ru-RU" sz="12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программы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2015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2016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68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         «Развитие</a:t>
                      </a:r>
                      <a:r>
                        <a:rPr lang="ru-RU" sz="1200" baseline="0" dirty="0" smtClean="0"/>
                        <a:t> транспортной системы</a:t>
                      </a:r>
                      <a:r>
                        <a:rPr lang="ru-RU" sz="1200" dirty="0" smtClean="0"/>
                        <a:t>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4 032 297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1787 000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93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         Грант Губернатора Красноярского края «Жители за чистоту и благоустройство!»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664 600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93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 «Предупреждение, спасение, помощь населению Красноярского края в чрезвычайных ситуациях»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    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76 787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03123" y="2907408"/>
            <a:ext cx="8337754" cy="365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Муниципальные программы, действующие на территории 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</a:rPr>
              <a:t>Маганского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 сельсовета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047212"/>
              </p:ext>
            </p:extLst>
          </p:nvPr>
        </p:nvGraphicFramePr>
        <p:xfrm>
          <a:off x="534924" y="3456795"/>
          <a:ext cx="807415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7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Наименование муниципальной программы</a:t>
                      </a:r>
                      <a:endParaRPr lang="ru-RU" sz="12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2015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2016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«Повышение качества жизни и прочие мероприятия на территории Маганского сельсовета»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+mj-lt"/>
                          <a:ea typeface="Times New Roman"/>
                        </a:rPr>
                        <a:t>7 637 230,95 </a:t>
                      </a:r>
                      <a:endParaRPr lang="ru-RU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6527629,89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Муниципальная программа комплексного развития коммунальной инфраструктуры 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Маганского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сельсовета на 2016-2019 годы и в перспективе до 2029 года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  000,00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000,00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Муниципальная программа «Создание условий для развития культуры на территории Маганского сельсовета»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+mj-lt"/>
                          <a:ea typeface="Times New Roman"/>
                        </a:rPr>
                        <a:t>3888168,00</a:t>
                      </a:r>
                      <a:endParaRPr lang="ru-RU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3729293,72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Муниципальная программа «Участие в профилактике терроризма и экстремизма на территории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Маганского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сельсовета»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5 000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5 000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45690" y="5771536"/>
            <a:ext cx="8052619" cy="10864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/>
              <a:t>В 2015-2016 годах проведена большая работа совместно с администрацией Березовского района по вопросу строительства модульных очистных сооружений в пос. Березовский, благодаря  которой в 2016 году данный объект включен в государственную программу Красноярского края 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«Реформирование и модернизация жилищно-коммунального хозяйства и повышение энергетической эффективности» </a:t>
            </a:r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872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00337" y="227027"/>
            <a:ext cx="5921502" cy="457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660033"/>
                </a:solidFill>
              </a:rPr>
              <a:t>МУНИЦИПАЛЬНЫЙ ЗАКАЗ</a:t>
            </a:r>
            <a:endParaRPr lang="ru-RU" sz="1400" b="1" dirty="0">
              <a:solidFill>
                <a:srgbClr val="66003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62225" y="807014"/>
            <a:ext cx="61977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400" b="1" dirty="0">
              <a:solidFill>
                <a:srgbClr val="EB641B">
                  <a:lumMod val="50000"/>
                </a:srgbClr>
              </a:solidFill>
            </a:endParaRPr>
          </a:p>
          <a:p>
            <a:pPr lvl="0" algn="just"/>
            <a:r>
              <a:rPr lang="ru-RU" sz="1400" dirty="0">
                <a:solidFill>
                  <a:prstClr val="black"/>
                </a:solidFill>
              </a:rPr>
              <a:t>      Закупки товаров, работ, услуг для муниципальных нужд администрацией </a:t>
            </a:r>
            <a:r>
              <a:rPr lang="ru-RU" sz="1400" dirty="0" err="1">
                <a:solidFill>
                  <a:prstClr val="black"/>
                </a:solidFill>
              </a:rPr>
              <a:t>Маганского</a:t>
            </a:r>
            <a:r>
              <a:rPr lang="ru-RU" sz="1400" dirty="0">
                <a:solidFill>
                  <a:prstClr val="black"/>
                </a:solidFill>
              </a:rPr>
              <a:t> сельсовета осуществлялись </a:t>
            </a:r>
            <a:r>
              <a:rPr lang="ru-RU" sz="1400" dirty="0">
                <a:solidFill>
                  <a:prstClr val="black"/>
                </a:solidFill>
                <a:ea typeface="Times New Roman"/>
                <a:cs typeface="Times New Roman"/>
              </a:rPr>
              <a:t>в соответствии с требованиями  Федерального закона от 05.04.2013 г. №44-ФЗ «О контрактной системе в сфере закупок товаров, работ, услуг для обеспечения государственных  и муниципальных нужд».</a:t>
            </a:r>
          </a:p>
          <a:p>
            <a:pPr lvl="0" algn="just"/>
            <a:r>
              <a:rPr lang="ru-RU" sz="1400" dirty="0">
                <a:solidFill>
                  <a:prstClr val="black"/>
                </a:solidFill>
                <a:ea typeface="Times New Roman"/>
                <a:cs typeface="Times New Roman"/>
              </a:rPr>
              <a:t>       Заключено муниципальных контрактов</a:t>
            </a:r>
            <a:r>
              <a:rPr lang="ru-RU" sz="1400" dirty="0" smtClean="0">
                <a:solidFill>
                  <a:prstClr val="black"/>
                </a:solidFill>
                <a:ea typeface="Times New Roman"/>
                <a:cs typeface="Times New Roman"/>
              </a:rPr>
              <a:t>: 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794212"/>
              </p:ext>
            </p:extLst>
          </p:nvPr>
        </p:nvGraphicFramePr>
        <p:xfrm>
          <a:off x="586556" y="2622896"/>
          <a:ext cx="7330046" cy="1101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6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2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1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     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сумма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0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2015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9 395 921,25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2016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</a:t>
                      </a:r>
                      <a:r>
                        <a:rPr lang="ru-RU" sz="1400" dirty="0" smtClean="0"/>
                        <a:t>7 654 331,28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268044"/>
              </p:ext>
            </p:extLst>
          </p:nvPr>
        </p:nvGraphicFramePr>
        <p:xfrm>
          <a:off x="511277" y="4184725"/>
          <a:ext cx="7334865" cy="2250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2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0155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ЭЛЕКТРОННЫЙ АУКЦИОН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ЗАПРОС КОТИРОВОК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У СУБЪЕКТОВ МАЛОГО И СРЕДНЕГО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ПРЕДПРИНИМАТЕЛЬСТВА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С ЕДИНСТВЕННЫМ ПОСТАВЩИКОМ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0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  2015 год</a:t>
                      </a:r>
                      <a:endParaRPr lang="ru-RU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2015 год</a:t>
                      </a:r>
                      <a:endParaRPr lang="ru-RU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       2015 год</a:t>
                      </a:r>
                      <a:endParaRPr lang="ru-RU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  </a:t>
                      </a:r>
                      <a:r>
                        <a:rPr lang="ru-RU" sz="1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2015 год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03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Контрактов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 –4</a:t>
                      </a:r>
                    </a:p>
                    <a:p>
                      <a:pPr algn="just"/>
                      <a:r>
                        <a:rPr lang="ru-RU" sz="1200" dirty="0" smtClean="0"/>
                        <a:t>Руб. – 4517375,09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Контрактов- 1</a:t>
                      </a:r>
                    </a:p>
                    <a:p>
                      <a:pPr algn="just"/>
                      <a:r>
                        <a:rPr lang="ru-RU" sz="1200" dirty="0" smtClean="0"/>
                        <a:t>Руб. – 184400,00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Контрактов – 44</a:t>
                      </a:r>
                    </a:p>
                    <a:p>
                      <a:pPr algn="just"/>
                      <a:r>
                        <a:rPr lang="ru-RU" sz="1200" dirty="0" smtClean="0"/>
                        <a:t>Руб. – 6 399 573,37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Контрактов – 40</a:t>
                      </a:r>
                    </a:p>
                    <a:p>
                      <a:pPr algn="just"/>
                      <a:r>
                        <a:rPr lang="ru-RU" sz="1200" dirty="0" smtClean="0"/>
                        <a:t>Руб. – 4694146,16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03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       2016 год</a:t>
                      </a:r>
                      <a:endParaRPr lang="ru-RU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   2016 год</a:t>
                      </a:r>
                      <a:endParaRPr lang="ru-RU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    2016 год</a:t>
                      </a:r>
                      <a:endParaRPr lang="ru-RU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    2016 год</a:t>
                      </a:r>
                      <a:endParaRPr lang="ru-RU" sz="1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03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Контрактов –1</a:t>
                      </a:r>
                    </a:p>
                    <a:p>
                      <a:pPr algn="just"/>
                      <a:r>
                        <a:rPr lang="ru-RU" sz="1200" dirty="0" smtClean="0"/>
                        <a:t>Руб. -1</a:t>
                      </a:r>
                      <a:r>
                        <a:rPr lang="ru-RU" sz="1200" baseline="0" dirty="0" smtClean="0"/>
                        <a:t>209190,49</a:t>
                      </a:r>
                      <a:r>
                        <a:rPr lang="ru-RU" sz="1200" dirty="0" smtClean="0"/>
                        <a:t>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Контрактов-1</a:t>
                      </a:r>
                    </a:p>
                    <a:p>
                      <a:pPr algn="just"/>
                      <a:r>
                        <a:rPr lang="ru-RU" sz="1200" dirty="0" smtClean="0"/>
                        <a:t>Руб. – 490000,00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Контрактов – 62</a:t>
                      </a:r>
                    </a:p>
                    <a:p>
                      <a:pPr algn="just"/>
                      <a:r>
                        <a:rPr lang="ru-RU" sz="1200" dirty="0" smtClean="0"/>
                        <a:t>Руб. – 4063140,57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Контрактов– 62</a:t>
                      </a:r>
                    </a:p>
                    <a:p>
                      <a:pPr algn="just"/>
                      <a:r>
                        <a:rPr lang="ru-RU" sz="1200" dirty="0" smtClean="0"/>
                        <a:t>Руб. – 5955140,79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50" name="Picture 2" descr="C:\Users\Елена Валентиновна\Desktop\Новая папка (2)\S00100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39060"/>
            <a:ext cx="2486025" cy="218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1110" y="3819831"/>
            <a:ext cx="7305367" cy="3637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/>
              <a:t>В том числе: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664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861" y="791497"/>
            <a:ext cx="8641080" cy="4297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Благоустройство территории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Маганского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сельсовета : уличное освещение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2438" y="1297858"/>
            <a:ext cx="5691499" cy="35247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/>
              <a:t>    </a:t>
            </a:r>
            <a:r>
              <a:rPr lang="ru-RU" sz="1150" dirty="0" smtClean="0"/>
              <a:t>Населенные пункты Маганского сельсовета освещает  185 светильников. </a:t>
            </a:r>
          </a:p>
          <a:p>
            <a:pPr algn="just"/>
            <a:r>
              <a:rPr lang="ru-RU" sz="1150" dirty="0" smtClean="0"/>
              <a:t>    В 2015 году администрация </a:t>
            </a:r>
            <a:r>
              <a:rPr lang="ru-RU" sz="1150" dirty="0" err="1" smtClean="0"/>
              <a:t>Маганского</a:t>
            </a:r>
            <a:r>
              <a:rPr lang="ru-RU" sz="1150" dirty="0" smtClean="0"/>
              <a:t> сельсовета получила Грант Губернатора Красноярского края «Жители – за чистоту и благоустройство» на реализацию проекта «Родному селу-светлые улицы» в сумме 664 000 рублей. На средства гранта было построено 1,5 км линии уличного освещения в </a:t>
            </a:r>
            <a:r>
              <a:rPr lang="ru-RU" sz="1150" dirty="0" err="1" smtClean="0"/>
              <a:t>с.Маганск</a:t>
            </a:r>
            <a:r>
              <a:rPr lang="ru-RU" sz="1150" dirty="0"/>
              <a:t> </a:t>
            </a:r>
            <a:r>
              <a:rPr lang="ru-RU" sz="1150" dirty="0" smtClean="0"/>
              <a:t> по ул. Советская, Подгорная, Целинная, установлено 40 светильников. Дополнительно за счет средств местного бюджета было установлено еще 10 светильников.</a:t>
            </a:r>
          </a:p>
          <a:p>
            <a:pPr algn="just"/>
            <a:r>
              <a:rPr lang="ru-RU" sz="1150" dirty="0"/>
              <a:t> </a:t>
            </a:r>
            <a:r>
              <a:rPr lang="ru-RU" sz="1150" dirty="0" smtClean="0"/>
              <a:t>  В пос. Березовский в 2015 году  установлено 30 светодиодных светильников уличного освещения. </a:t>
            </a:r>
            <a:r>
              <a:rPr lang="ru-RU" sz="1100" dirty="0" smtClean="0">
                <a:latin typeface="+mj-lt"/>
                <a:ea typeface="Times New Roman"/>
              </a:rPr>
              <a:t>Муниципальный контракт на сумму 500</a:t>
            </a:r>
            <a:r>
              <a:rPr lang="ru-RU" sz="1100" dirty="0">
                <a:latin typeface="+mj-lt"/>
                <a:ea typeface="Times New Roman"/>
              </a:rPr>
              <a:t> 059,09 </a:t>
            </a:r>
            <a:r>
              <a:rPr lang="ru-RU" sz="1100" dirty="0" smtClean="0">
                <a:latin typeface="+mj-lt"/>
                <a:ea typeface="Times New Roman"/>
              </a:rPr>
              <a:t>рублей ( средства краевого бюджета).</a:t>
            </a:r>
            <a:endParaRPr lang="ru-RU" sz="1150" dirty="0" smtClean="0">
              <a:latin typeface="+mj-lt"/>
            </a:endParaRPr>
          </a:p>
          <a:p>
            <a:pPr algn="just"/>
            <a:r>
              <a:rPr lang="ru-RU" sz="1150" dirty="0" smtClean="0"/>
              <a:t>    В 2016 году построено 2,2 км  линии уличного освещения в </a:t>
            </a:r>
            <a:r>
              <a:rPr lang="ru-RU" sz="1150" dirty="0" err="1" smtClean="0"/>
              <a:t>с.Маганск</a:t>
            </a:r>
            <a:r>
              <a:rPr lang="ru-RU" sz="1150" dirty="0" smtClean="0"/>
              <a:t> по ул. Совхозная и пер. Партизанский, муниципальный контракт на сумму 490000 рублей ( средства краевого бюджета), установлено 19 современных светодиодных светильников. В настоящее время улицу Совхозную и пер. Партизанский освещают 27 светильников, 8 из которых дополнительно  установлено за счет средств местного бюджета.</a:t>
            </a:r>
          </a:p>
          <a:p>
            <a:pPr algn="just"/>
            <a:r>
              <a:rPr lang="ru-RU" sz="1150" dirty="0"/>
              <a:t> </a:t>
            </a:r>
            <a:r>
              <a:rPr lang="ru-RU" sz="1150" dirty="0" smtClean="0"/>
              <a:t>  На содержание уличного освещения (замена ламп, текущее обслуживание) в 2016 году  было затрачено </a:t>
            </a:r>
            <a:r>
              <a:rPr lang="ru-RU" sz="1150" dirty="0" smtClean="0">
                <a:latin typeface="+mj-lt"/>
                <a:ea typeface="Times New Roman"/>
              </a:rPr>
              <a:t>99203,40  рублей.</a:t>
            </a:r>
            <a:endParaRPr lang="ru-RU" sz="1150" dirty="0">
              <a:latin typeface="+mj-lt"/>
            </a:endParaRPr>
          </a:p>
        </p:txBody>
      </p:sp>
      <p:pic>
        <p:nvPicPr>
          <p:cNvPr id="2052" name="Picture 4" descr="IMG_157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790" y="4886128"/>
            <a:ext cx="2295525" cy="17811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hoto005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719" y="3841478"/>
            <a:ext cx="2266950" cy="28479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993938" y="6175776"/>
            <a:ext cx="3173901" cy="6789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</a:rPr>
              <a:t>Строительство линии </a:t>
            </a:r>
            <a:r>
              <a:rPr lang="ru-RU" sz="1100" dirty="0">
                <a:solidFill>
                  <a:prstClr val="black"/>
                </a:solidFill>
              </a:rPr>
              <a:t>уличного освещения по улицам- Советская, Целинная, Подгорная с. </a:t>
            </a:r>
            <a:r>
              <a:rPr lang="ru-RU" sz="1100" dirty="0" err="1">
                <a:solidFill>
                  <a:prstClr val="black"/>
                </a:solidFill>
              </a:rPr>
              <a:t>Маганск</a:t>
            </a:r>
            <a:r>
              <a:rPr lang="ru-RU" sz="1100" dirty="0">
                <a:solidFill>
                  <a:prstClr val="black"/>
                </a:solidFill>
              </a:rPr>
              <a:t>, установлено </a:t>
            </a:r>
            <a:r>
              <a:rPr lang="ru-RU" sz="1100" dirty="0" smtClean="0">
                <a:solidFill>
                  <a:prstClr val="black"/>
                </a:solidFill>
              </a:rPr>
              <a:t>40 </a:t>
            </a:r>
            <a:r>
              <a:rPr lang="ru-RU" sz="1100" dirty="0">
                <a:solidFill>
                  <a:prstClr val="black"/>
                </a:solidFill>
              </a:rPr>
              <a:t>светодиодных светильников</a:t>
            </a:r>
            <a:r>
              <a:rPr lang="ru-RU" sz="1100" dirty="0" smtClean="0">
                <a:solidFill>
                  <a:prstClr val="black"/>
                </a:solidFill>
              </a:rPr>
              <a:t>. (2015 год)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569" y="6322142"/>
            <a:ext cx="2925102" cy="4890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</a:rPr>
              <a:t>В 2015 году  пос. Березовский установлено 30 светодиодных светильников</a:t>
            </a:r>
            <a:endParaRPr lang="ru-RU" dirty="0"/>
          </a:p>
        </p:txBody>
      </p:sp>
      <p:pic>
        <p:nvPicPr>
          <p:cNvPr id="2055" name="Picture 7" descr="IMG_20160821_14395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4552" y="1340250"/>
            <a:ext cx="2114550" cy="26289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127631" y="3598608"/>
            <a:ext cx="2906513" cy="4688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</a:rPr>
              <a:t>Уличное освещение </a:t>
            </a:r>
            <a:r>
              <a:rPr lang="ru-RU" sz="1100" dirty="0">
                <a:solidFill>
                  <a:prstClr val="black"/>
                </a:solidFill>
              </a:rPr>
              <a:t>по улице </a:t>
            </a:r>
            <a:r>
              <a:rPr lang="ru-RU" sz="1100" dirty="0" smtClean="0">
                <a:solidFill>
                  <a:prstClr val="black"/>
                </a:solidFill>
              </a:rPr>
              <a:t>Совхозная, пер. партизанский </a:t>
            </a:r>
            <a:r>
              <a:rPr lang="ru-RU" sz="1100" dirty="0">
                <a:solidFill>
                  <a:prstClr val="black"/>
                </a:solidFill>
              </a:rPr>
              <a:t>в с. </a:t>
            </a:r>
            <a:r>
              <a:rPr lang="ru-RU" sz="1100" dirty="0" err="1">
                <a:solidFill>
                  <a:prstClr val="black"/>
                </a:solidFill>
              </a:rPr>
              <a:t>Маганск</a:t>
            </a:r>
            <a:r>
              <a:rPr lang="ru-RU" sz="1100" dirty="0">
                <a:solidFill>
                  <a:prstClr val="black"/>
                </a:solidFill>
              </a:rPr>
              <a:t>,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7861" y="167148"/>
            <a:ext cx="8641080" cy="6243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Раздел 2. Основные направления деятельности в отчетном  периоде: достигнутые результаты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F:\уличное освещение фотож\IMG_157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761" y="4967669"/>
            <a:ext cx="2121406" cy="171453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90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699" y="108153"/>
            <a:ext cx="5668293" cy="4621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ДОРОЖНАЯ ДЕЯТЕЛЬНОСТЬ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 descr="Photo002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99" y="1975524"/>
            <a:ext cx="2752725" cy="265347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Photo01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7809" y="790580"/>
            <a:ext cx="2572360" cy="228323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699" y="4122333"/>
            <a:ext cx="3876376" cy="4946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/>
              <a:t>В 2015 году в  пос. Березовский  заасфальтировано  0,6 км автомобильной дороги по ул. Пионерская</a:t>
            </a:r>
            <a:endParaRPr lang="ru-RU" sz="1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94080" y="3416734"/>
            <a:ext cx="4100051" cy="585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/>
              <a:t>В 2016 году в селе </a:t>
            </a:r>
            <a:r>
              <a:rPr lang="ru-RU" sz="1100" dirty="0" err="1" smtClean="0"/>
              <a:t>Маганск</a:t>
            </a:r>
            <a:r>
              <a:rPr lang="ru-RU" sz="1100" dirty="0" smtClean="0"/>
              <a:t> заасфальтировано 0,22 км автомобильной дороги от д. 26 до д. 57а по ул. Совхозная </a:t>
            </a:r>
            <a:endParaRPr lang="ru-RU" sz="1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1628" y="645559"/>
            <a:ext cx="4574767" cy="12657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/>
              <a:t>Асфальтирование автомобильных дорог:</a:t>
            </a:r>
          </a:p>
          <a:p>
            <a:pPr algn="just"/>
            <a:r>
              <a:rPr lang="ru-RU" sz="1200" b="1" dirty="0" smtClean="0">
                <a:solidFill>
                  <a:srgbClr val="FF0000"/>
                </a:solidFill>
              </a:rPr>
              <a:t>2015 год </a:t>
            </a:r>
            <a:r>
              <a:rPr lang="ru-RU" sz="1200" dirty="0" smtClean="0"/>
              <a:t>- пос. Березовский  по ул. Пионерская  - </a:t>
            </a:r>
          </a:p>
          <a:p>
            <a:pPr algn="just"/>
            <a:r>
              <a:rPr lang="ru-RU" sz="1200" dirty="0" smtClean="0"/>
              <a:t>1 546 </a:t>
            </a:r>
            <a:r>
              <a:rPr lang="ru-RU" sz="1200" dirty="0"/>
              <a:t>6</a:t>
            </a:r>
            <a:r>
              <a:rPr lang="ru-RU" sz="1200" dirty="0" smtClean="0"/>
              <a:t>00 рублей;</a:t>
            </a:r>
          </a:p>
          <a:p>
            <a:pPr algn="just"/>
            <a:r>
              <a:rPr lang="ru-RU" sz="1200" b="1" dirty="0" smtClean="0">
                <a:solidFill>
                  <a:srgbClr val="FF0000"/>
                </a:solidFill>
              </a:rPr>
              <a:t>2016 год </a:t>
            </a:r>
            <a:r>
              <a:rPr lang="ru-RU" sz="1200" dirty="0" smtClean="0"/>
              <a:t>- с. Маганск – 965 138,00 рублей  </a:t>
            </a:r>
          </a:p>
          <a:p>
            <a:pPr algn="just"/>
            <a:r>
              <a:rPr lang="ru-RU" sz="1200" dirty="0" smtClean="0"/>
              <a:t>осуществлялось за счет средств краевого бюджета и местного бюджета на основании муниципальных контрактов, заключенных по результатам торгов.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37808" y="4166571"/>
            <a:ext cx="4008478" cy="24443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/>
              <a:t>Содержание улично-дорожной сети – </a:t>
            </a:r>
            <a:r>
              <a:rPr lang="ru-RU" sz="1200" dirty="0" err="1" smtClean="0"/>
              <a:t>грейдирование</a:t>
            </a:r>
            <a:r>
              <a:rPr lang="ru-RU" sz="1200" dirty="0" smtClean="0"/>
              <a:t> в летний период, очистка от снега в зимний период  автомобильных дорог в населенных пунктах  </a:t>
            </a:r>
            <a:r>
              <a:rPr lang="ru-RU" sz="1200" dirty="0" err="1" smtClean="0"/>
              <a:t>Маганского</a:t>
            </a:r>
            <a:r>
              <a:rPr lang="ru-RU" sz="1200" dirty="0" smtClean="0"/>
              <a:t> сельсовета осуществлялось  на основании муниципальных контрактов.</a:t>
            </a:r>
          </a:p>
          <a:p>
            <a:pPr algn="just"/>
            <a:r>
              <a:rPr lang="ru-RU" sz="1200" dirty="0" smtClean="0"/>
              <a:t> На эти цели </a:t>
            </a:r>
            <a:r>
              <a:rPr lang="ru-RU" sz="1200" dirty="0" err="1" smtClean="0"/>
              <a:t>Маганскому</a:t>
            </a:r>
            <a:r>
              <a:rPr lang="ru-RU" sz="1200" dirty="0" smtClean="0"/>
              <a:t> сельсовету из  краевого бюджета</a:t>
            </a:r>
            <a:r>
              <a:rPr lang="ru-RU" sz="1200" dirty="0"/>
              <a:t> </a:t>
            </a:r>
            <a:r>
              <a:rPr lang="ru-RU" sz="1200" dirty="0" smtClean="0"/>
              <a:t>было выделено:</a:t>
            </a:r>
          </a:p>
          <a:p>
            <a:pPr algn="just"/>
            <a:r>
              <a:rPr lang="ru-RU" sz="1200" dirty="0" smtClean="0">
                <a:latin typeface="+mj-lt"/>
              </a:rPr>
              <a:t>2015 год -   </a:t>
            </a:r>
            <a:r>
              <a:rPr lang="ru-RU" sz="1200" dirty="0" smtClean="0">
                <a:latin typeface="+mj-lt"/>
                <a:ea typeface="Times New Roman"/>
              </a:rPr>
              <a:t>1</a:t>
            </a:r>
            <a:r>
              <a:rPr lang="ru-RU" sz="1200" dirty="0">
                <a:latin typeface="+mj-lt"/>
                <a:ea typeface="Times New Roman"/>
              </a:rPr>
              <a:t> 939 240,91 </a:t>
            </a:r>
            <a:r>
              <a:rPr lang="ru-RU" sz="1200" dirty="0" smtClean="0">
                <a:latin typeface="+mj-lt"/>
              </a:rPr>
              <a:t>    руб.  </a:t>
            </a:r>
          </a:p>
          <a:p>
            <a:pPr algn="just"/>
            <a:r>
              <a:rPr lang="ru-RU" sz="1200" dirty="0" smtClean="0">
                <a:latin typeface="+mj-lt"/>
              </a:rPr>
              <a:t>2016 год -  </a:t>
            </a:r>
            <a:r>
              <a:rPr lang="ru-RU" sz="1200" dirty="0">
                <a:latin typeface="+mj-lt"/>
                <a:ea typeface="Times New Roman"/>
              </a:rPr>
              <a:t>1 808 444,00</a:t>
            </a:r>
            <a:r>
              <a:rPr lang="ru-RU" sz="1200" dirty="0" smtClean="0">
                <a:latin typeface="+mj-lt"/>
              </a:rPr>
              <a:t>      руб.</a:t>
            </a:r>
            <a:endParaRPr lang="ru-RU" sz="12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77969" y="108153"/>
            <a:ext cx="5668292" cy="4256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Общая протяженность автомобильных дорог по населенным пунктам </a:t>
            </a:r>
            <a:r>
              <a:rPr lang="ru-RU" sz="1200" dirty="0" err="1" smtClean="0"/>
              <a:t>Маганского</a:t>
            </a:r>
            <a:r>
              <a:rPr lang="ru-RU" sz="1200" dirty="0" smtClean="0"/>
              <a:t> сельсовета составляет 52,44 км</a:t>
            </a:r>
            <a:endParaRPr lang="ru-RU" sz="1200" dirty="0"/>
          </a:p>
        </p:txBody>
      </p:sp>
      <p:pic>
        <p:nvPicPr>
          <p:cNvPr id="4099" name="Picture 3" descr="M:\ФОТОГРАФИИ\Captured\Photo001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974" y="2207040"/>
            <a:ext cx="1992421" cy="194554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241" y="4780627"/>
            <a:ext cx="25445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Елена Валентиновна\Desktop\Дорога Маганск\Ремонт\Photo012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8386" y="1665506"/>
            <a:ext cx="2047875" cy="1733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Елена Валентиновна\Desktop\114CANON\IMG_1446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770" y="4848225"/>
            <a:ext cx="2491781" cy="176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61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1" y="266698"/>
            <a:ext cx="733425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  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Муниципальный дорожный фонд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67225" y="238124"/>
            <a:ext cx="4295775" cy="24098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ru-RU" altLang="ru-RU" sz="1400" kern="0" dirty="0" smtClean="0">
                <a:solidFill>
                  <a:schemeClr val="tx1"/>
                </a:solidFill>
                <a:latin typeface="Arial"/>
                <a:ea typeface="+mj-ea"/>
                <a:cs typeface="Arial"/>
              </a:rPr>
              <a:t>часть </a:t>
            </a:r>
            <a:r>
              <a:rPr lang="ru-RU" altLang="ru-RU" sz="1400" kern="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средств бюджета, подлежащая использованию в целях финансового обеспечения дорожной деятельности в отношении автомобильных дорог общего пользования местного значения внутри населённых пунктов в границах сельского поселения. </a:t>
            </a:r>
            <a:endParaRPr lang="ru-RU" altLang="ru-RU" sz="1400" kern="0" dirty="0" smtClean="0">
              <a:solidFill>
                <a:schemeClr val="tx1"/>
              </a:solidFill>
              <a:latin typeface="Arial"/>
              <a:ea typeface="+mj-ea"/>
              <a:cs typeface="Arial"/>
            </a:endParaRPr>
          </a:p>
          <a:p>
            <a:pPr marL="285750" indent="-285750" algn="just">
              <a:buFontTx/>
              <a:buChar char="-"/>
            </a:pPr>
            <a:r>
              <a:rPr lang="ru-RU" altLang="ru-RU" sz="1400" b="1" kern="0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Объём </a:t>
            </a:r>
            <a:r>
              <a:rPr lang="ru-RU" altLang="ru-RU" sz="1400" b="1" kern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муниципального дорожного </a:t>
            </a:r>
            <a:r>
              <a:rPr lang="ru-RU" altLang="ru-RU" sz="1400" b="1" kern="0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фонда</a:t>
            </a:r>
          </a:p>
          <a:p>
            <a:pPr algn="just"/>
            <a:r>
              <a:rPr lang="ru-RU" sz="1400" kern="0" dirty="0" smtClean="0">
                <a:solidFill>
                  <a:schemeClr val="tx1"/>
                </a:solidFill>
                <a:latin typeface="Arial"/>
                <a:ea typeface="+mj-ea"/>
                <a:cs typeface="Arial"/>
              </a:rPr>
              <a:t>      в 2015 году -  421 663,07 рублей,</a:t>
            </a:r>
          </a:p>
          <a:p>
            <a:pPr algn="just"/>
            <a:r>
              <a:rPr lang="ru-RU" sz="1400" kern="0" dirty="0" smtClean="0">
                <a:solidFill>
                  <a:schemeClr val="tx1"/>
                </a:solidFill>
                <a:latin typeface="Arial"/>
                <a:ea typeface="+mj-ea"/>
                <a:cs typeface="Arial"/>
              </a:rPr>
              <a:t>      в 2016 году -   540 444,90 рублей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952494" y="238124"/>
            <a:ext cx="489204" cy="48463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S075029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419" y="4791243"/>
            <a:ext cx="20669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071028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" y="4767150"/>
            <a:ext cx="2073402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K:\DCIM\100_FUJI\S076029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361" y="3471750"/>
            <a:ext cx="16287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K:\DCIM\100_FUJI\S096033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" y="1212055"/>
            <a:ext cx="2076450" cy="177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:\DCIM\100_FUJI\S094033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829" y="872710"/>
            <a:ext cx="316039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67224" y="2733674"/>
            <a:ext cx="4295775" cy="38607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За счет средств Дорожного фонда выполнены следующие мероприятия: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в  2015- 2016 годах</a:t>
            </a:r>
          </a:p>
          <a:p>
            <a:pPr algn="ctr"/>
            <a:endParaRPr lang="ru-RU" sz="1400" dirty="0" smtClean="0"/>
          </a:p>
          <a:p>
            <a:pPr lvl="0" algn="just"/>
            <a:r>
              <a:rPr lang="ru-RU" sz="1400" dirty="0" smtClean="0">
                <a:solidFill>
                  <a:prstClr val="black"/>
                </a:solidFill>
              </a:rPr>
              <a:t>Установлены   знаки </a:t>
            </a:r>
            <a:r>
              <a:rPr lang="ru-RU" sz="1400" dirty="0">
                <a:solidFill>
                  <a:prstClr val="black"/>
                </a:solidFill>
              </a:rPr>
              <a:t>дорожного движения по ул. Совхозная , пер. Партизанский в с. </a:t>
            </a:r>
            <a:r>
              <a:rPr lang="ru-RU" sz="1400" dirty="0" smtClean="0">
                <a:solidFill>
                  <a:prstClr val="black"/>
                </a:solidFill>
              </a:rPr>
              <a:t>Маганск.</a:t>
            </a:r>
          </a:p>
          <a:p>
            <a:pPr lvl="0" algn="just"/>
            <a:endParaRPr lang="ru-RU" sz="1400" dirty="0">
              <a:solidFill>
                <a:prstClr val="black"/>
              </a:solidFill>
            </a:endParaRPr>
          </a:p>
          <a:p>
            <a:pPr lvl="0" algn="just"/>
            <a:r>
              <a:rPr lang="ru-RU" sz="1400" dirty="0">
                <a:solidFill>
                  <a:prstClr val="black"/>
                </a:solidFill>
              </a:rPr>
              <a:t>Разработан Проект организации дорожного движения в с. </a:t>
            </a:r>
            <a:r>
              <a:rPr lang="ru-RU" sz="1400" dirty="0" smtClean="0">
                <a:solidFill>
                  <a:prstClr val="black"/>
                </a:solidFill>
              </a:rPr>
              <a:t>Маганск.</a:t>
            </a:r>
          </a:p>
          <a:p>
            <a:pPr lvl="0" algn="just"/>
            <a:endParaRPr lang="ru-RU" sz="1400" dirty="0">
              <a:solidFill>
                <a:prstClr val="black"/>
              </a:solidFill>
            </a:endParaRPr>
          </a:p>
          <a:p>
            <a:pPr lvl="0" algn="just"/>
            <a:r>
              <a:rPr lang="ru-RU" sz="1400" dirty="0" smtClean="0">
                <a:solidFill>
                  <a:prstClr val="black"/>
                </a:solidFill>
              </a:rPr>
              <a:t>Осуществлялась инвентаризация и паспортизация автомобильных дорог в </a:t>
            </a:r>
            <a:r>
              <a:rPr lang="ru-RU" sz="1400" dirty="0" err="1" smtClean="0">
                <a:solidFill>
                  <a:prstClr val="black"/>
                </a:solidFill>
              </a:rPr>
              <a:t>с.Маганск</a:t>
            </a:r>
            <a:r>
              <a:rPr lang="ru-RU" sz="1400" dirty="0" smtClean="0">
                <a:solidFill>
                  <a:prstClr val="black"/>
                </a:solidFill>
              </a:rPr>
              <a:t>, </a:t>
            </a:r>
            <a:r>
              <a:rPr lang="ru-RU" sz="1400" dirty="0" err="1" smtClean="0">
                <a:solidFill>
                  <a:prstClr val="black"/>
                </a:solidFill>
              </a:rPr>
              <a:t>д.Свищево</a:t>
            </a:r>
            <a:r>
              <a:rPr lang="ru-RU" sz="1400" dirty="0" smtClean="0">
                <a:solidFill>
                  <a:prstClr val="black"/>
                </a:solidFill>
              </a:rPr>
              <a:t>, пос. Березовский.</a:t>
            </a:r>
          </a:p>
          <a:p>
            <a:pPr lvl="0" algn="just"/>
            <a:endParaRPr lang="ru-RU" sz="1400" dirty="0">
              <a:solidFill>
                <a:prstClr val="black"/>
              </a:solidFill>
            </a:endParaRPr>
          </a:p>
          <a:p>
            <a:pPr lvl="0" algn="just"/>
            <a:r>
              <a:rPr lang="ru-RU" sz="1400" dirty="0" smtClean="0">
                <a:solidFill>
                  <a:prstClr val="black"/>
                </a:solidFill>
              </a:rPr>
              <a:t>Осуществлялась  содержание автомобильных дорог местного значения в населенных пунктах пос. Березовский, с. Маганск.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216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 Валентиновна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53" y="646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6392" y="95557"/>
            <a:ext cx="6617111" cy="4178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Озеленение  территорий населенных пунктов  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 descr="IMG_137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6" y="65660"/>
            <a:ext cx="2477730" cy="254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4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26" y="3064787"/>
            <a:ext cx="1966450" cy="167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826" y="2383595"/>
            <a:ext cx="2268487" cy="6811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 smtClean="0"/>
              <a:t>2015 год – акция к юбилею Победы – «Сирень Победы» с. </a:t>
            </a:r>
            <a:r>
              <a:rPr lang="ru-RU" sz="1000" dirty="0" err="1" smtClean="0"/>
              <a:t>Маганск</a:t>
            </a:r>
            <a:r>
              <a:rPr lang="ru-RU" sz="1000" dirty="0" smtClean="0"/>
              <a:t> пер. Партизанский</a:t>
            </a:r>
            <a:endParaRPr lang="ru-RU" sz="1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481" y="4531100"/>
            <a:ext cx="2315497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 smtClean="0"/>
              <a:t>2015 год – высадка деревьев возле сельского Дома культуры </a:t>
            </a:r>
            <a:r>
              <a:rPr lang="ru-RU" sz="1000" dirty="0" err="1" smtClean="0"/>
              <a:t>с.Маганск</a:t>
            </a:r>
            <a:endParaRPr lang="ru-RU" sz="1000" dirty="0"/>
          </a:p>
        </p:txBody>
      </p:sp>
      <p:pic>
        <p:nvPicPr>
          <p:cNvPr id="1028" name="Picture 4" descr="IMG_149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5883" y="575773"/>
            <a:ext cx="2743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S014016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147" y="2880717"/>
            <a:ext cx="22955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37313" y="2341255"/>
            <a:ext cx="3165986" cy="5394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 smtClean="0"/>
              <a:t>2015 год – «Село мое родное – хранить, любить, беречь» -  награждение за участие в благоустройстве. </a:t>
            </a:r>
            <a:endParaRPr lang="ru-RU" sz="1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85883" y="4277764"/>
            <a:ext cx="3288890" cy="5358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50" dirty="0" smtClean="0"/>
              <a:t>2016 год – высажено  40 деревьев – сосна, кедр, рябина – возле администрации сельсовета и дома культуры в с. </a:t>
            </a:r>
            <a:r>
              <a:rPr lang="ru-RU" sz="1050" dirty="0" err="1"/>
              <a:t>М</a:t>
            </a:r>
            <a:r>
              <a:rPr lang="ru-RU" sz="1050" dirty="0" err="1" smtClean="0"/>
              <a:t>аганск</a:t>
            </a:r>
            <a:endParaRPr lang="ru-RU" sz="1050" dirty="0"/>
          </a:p>
        </p:txBody>
      </p:sp>
      <p:pic>
        <p:nvPicPr>
          <p:cNvPr id="1030" name="Picture 6" descr="Photo003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7616" y="575773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6966" y="2829964"/>
            <a:ext cx="231058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13754" y="2829964"/>
            <a:ext cx="2330246" cy="38594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С 14 по 30 сентября 2016 года под эгидой Всероссийского экологического субботника «Зеленая Россия» на территории </a:t>
            </a:r>
            <a:r>
              <a:rPr lang="ru-RU" sz="1100" dirty="0" err="1"/>
              <a:t>Маганского</a:t>
            </a:r>
            <a:r>
              <a:rPr lang="ru-RU" sz="1100" dirty="0"/>
              <a:t> сельсовета прошли мероприятия, в которых приняли участие- администрация </a:t>
            </a:r>
            <a:r>
              <a:rPr lang="ru-RU" sz="1100" dirty="0" err="1"/>
              <a:t>Маганского</a:t>
            </a:r>
            <a:r>
              <a:rPr lang="ru-RU" sz="1100" dirty="0"/>
              <a:t> сельсовета, работники учреждений культуры – </a:t>
            </a:r>
            <a:r>
              <a:rPr lang="ru-RU" sz="1100" dirty="0" err="1"/>
              <a:t>Маганский</a:t>
            </a:r>
            <a:r>
              <a:rPr lang="ru-RU" sz="1100" dirty="0"/>
              <a:t> СДК, учащиеся </a:t>
            </a:r>
            <a:r>
              <a:rPr lang="ru-RU" sz="1100" dirty="0" err="1"/>
              <a:t>Маганской</a:t>
            </a:r>
            <a:r>
              <a:rPr lang="ru-RU" sz="1100" dirty="0"/>
              <a:t> и Березовской СОШ № 5, трудовые коллективы КГАУ «</a:t>
            </a:r>
            <a:r>
              <a:rPr lang="ru-RU" sz="1100" dirty="0" err="1"/>
              <a:t>Маганское</a:t>
            </a:r>
            <a:r>
              <a:rPr lang="ru-RU" sz="1100" dirty="0"/>
              <a:t> лесничество» (руководитель Бобылев И.Н.), КГАУ СО «</a:t>
            </a:r>
            <a:r>
              <a:rPr lang="ru-RU" sz="1100" dirty="0" err="1"/>
              <a:t>Маганский</a:t>
            </a:r>
            <a:r>
              <a:rPr lang="ru-RU" sz="1100" dirty="0"/>
              <a:t> психоневрологический интернат» (руководитель </a:t>
            </a:r>
            <a:r>
              <a:rPr lang="ru-RU" sz="1100" dirty="0" err="1"/>
              <a:t>В.В.Кологреев</a:t>
            </a:r>
            <a:r>
              <a:rPr lang="ru-RU" sz="1100" dirty="0"/>
              <a:t>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716" y="5032549"/>
            <a:ext cx="2895600" cy="13584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Ежегодно на территории поселения проводятся  весенние и осенние субботники по уборке территорий,  месячники по благоустройству территорий.</a:t>
            </a:r>
            <a:endParaRPr lang="ru-RU" sz="1200" dirty="0"/>
          </a:p>
        </p:txBody>
      </p:sp>
      <p:pic>
        <p:nvPicPr>
          <p:cNvPr id="6146" name="Picture 2" descr="C:\Users\Елена Валентиновна\Desktop\114CANON\IMG_1427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394" y="1121687"/>
            <a:ext cx="2182759" cy="17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81630" y="4988300"/>
            <a:ext cx="3770672" cy="1869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Благоустройство - это прежде всего чистота и порядок на наших </a:t>
            </a:r>
            <a:r>
              <a:rPr lang="ru-RU" sz="1200" dirty="0" smtClean="0">
                <a:solidFill>
                  <a:schemeClr val="tx1"/>
                </a:solidFill>
              </a:rPr>
              <a:t>улицах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и </a:t>
            </a:r>
            <a:r>
              <a:rPr lang="ru-RU" sz="1200" dirty="0" smtClean="0">
                <a:solidFill>
                  <a:schemeClr val="tx1"/>
                </a:solidFill>
              </a:rPr>
              <a:t>придомовых территориях . </a:t>
            </a:r>
            <a:r>
              <a:rPr lang="ru-RU" sz="1200" dirty="0">
                <a:solidFill>
                  <a:schemeClr val="tx1"/>
                </a:solidFill>
              </a:rPr>
              <a:t>Неприятно наблюдать ту картину, когда постепенно захламляются  овраги, лесополосы, мусор </a:t>
            </a:r>
            <a:r>
              <a:rPr lang="ru-RU" sz="1200" dirty="0" smtClean="0">
                <a:solidFill>
                  <a:schemeClr val="tx1"/>
                </a:solidFill>
              </a:rPr>
              <a:t> возле магазинов и </a:t>
            </a:r>
            <a:r>
              <a:rPr lang="ru-RU" sz="1200" dirty="0">
                <a:solidFill>
                  <a:schemeClr val="tx1"/>
                </a:solidFill>
              </a:rPr>
              <a:t>в местах сбора молодежи. Порой зарастают сорняком 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личные подсобные участки из-за бездействия самих собственников.</a:t>
            </a:r>
          </a:p>
        </p:txBody>
      </p:sp>
    </p:spTree>
    <p:extLst>
      <p:ext uri="{BB962C8B-B14F-4D97-AF65-F5344CB8AC3E}">
        <p14:creationId xmlns:p14="http://schemas.microsoft.com/office/powerpoint/2010/main" val="35145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7831" y="275304"/>
            <a:ext cx="5771536" cy="6095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Территориальное общественное самоуправление (ТОС), институт сельских старост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6658" y="1002890"/>
            <a:ext cx="5702710" cy="56830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/>
              <a:t>    Т</a:t>
            </a:r>
            <a:r>
              <a:rPr lang="ru-RU" sz="1300" dirty="0" smtClean="0"/>
              <a:t>ОС </a:t>
            </a:r>
            <a:r>
              <a:rPr lang="ru-RU" sz="1300" dirty="0"/>
              <a:t>–это первичная, наиболее простая, близкая и понятная для населения форма решения местных проблем, затрагивающих индивидуальные и коллективные интересы граждан. Местное самоуправление представляет собой неотъемлемую часть гражданского общества и является важнейшей формой народовластия. Оно наиболее приближено к населению и позволяет решать отдельные вопросы местного значения. </a:t>
            </a:r>
            <a:endParaRPr lang="ru-RU" sz="1300" dirty="0" smtClean="0"/>
          </a:p>
          <a:p>
            <a:pPr algn="just"/>
            <a:r>
              <a:rPr lang="ru-RU" sz="1300" dirty="0" smtClean="0"/>
              <a:t>    Работа </a:t>
            </a:r>
            <a:r>
              <a:rPr lang="ru-RU" sz="1300" dirty="0"/>
              <a:t>ТОС основывается на принципах законности, защиты и прав населения, гласности и учета общественного мнения, </a:t>
            </a:r>
            <a:r>
              <a:rPr lang="ru-RU" sz="1300" dirty="0" smtClean="0"/>
              <a:t>а </a:t>
            </a:r>
            <a:r>
              <a:rPr lang="ru-RU" sz="1300" dirty="0"/>
              <a:t>также в тесном взаимодействии с органами местного самоуправления. </a:t>
            </a:r>
            <a:endParaRPr lang="ru-RU" sz="1300" dirty="0" smtClean="0"/>
          </a:p>
          <a:p>
            <a:pPr algn="just"/>
            <a:r>
              <a:rPr lang="ru-RU" sz="1300" dirty="0" smtClean="0"/>
              <a:t>     </a:t>
            </a:r>
            <a:r>
              <a:rPr lang="ru-RU" sz="1300" dirty="0" err="1" smtClean="0"/>
              <a:t>ТОСами</a:t>
            </a:r>
            <a:r>
              <a:rPr lang="ru-RU" sz="1300" dirty="0" smtClean="0"/>
              <a:t> проводится </a:t>
            </a:r>
            <a:r>
              <a:rPr lang="ru-RU" sz="1300" dirty="0"/>
              <a:t>работа по оповещению жителей во время чрезвычайных ситуаций. При проведении предупредительных мер по ЧС мы </a:t>
            </a:r>
            <a:r>
              <a:rPr lang="ru-RU" sz="1300" dirty="0" smtClean="0"/>
              <a:t>используем </a:t>
            </a:r>
            <a:r>
              <a:rPr lang="ru-RU" sz="1300" dirty="0"/>
              <a:t>телефонную связь, интернет, бумажные носители, и живое общение с жителями. Наши </a:t>
            </a:r>
            <a:r>
              <a:rPr lang="ru-RU" sz="1300" dirty="0" smtClean="0"/>
              <a:t>старосты работают </a:t>
            </a:r>
            <a:r>
              <a:rPr lang="ru-RU" sz="1300" dirty="0"/>
              <a:t>по несколько лет, это люди не равнодушные, заботливые, заслужившие доверие окружающих их жителей, выражающие их интересы, пожелания и проблемы</a:t>
            </a:r>
            <a:r>
              <a:rPr lang="ru-RU" sz="1300" dirty="0" smtClean="0"/>
              <a:t>.</a:t>
            </a:r>
          </a:p>
          <a:p>
            <a:pPr algn="just"/>
            <a:r>
              <a:rPr lang="ru-RU" sz="1300" dirty="0"/>
              <a:t> </a:t>
            </a:r>
            <a:r>
              <a:rPr lang="ru-RU" sz="1300" dirty="0" smtClean="0"/>
              <a:t> Помощниками администрации </a:t>
            </a:r>
            <a:r>
              <a:rPr lang="ru-RU" sz="1300" dirty="0" err="1" smtClean="0"/>
              <a:t>Маганского</a:t>
            </a:r>
            <a:r>
              <a:rPr lang="ru-RU" sz="1300" dirty="0" smtClean="0"/>
              <a:t> сельсовета в работе с населением  в населенных пунктах </a:t>
            </a:r>
            <a:r>
              <a:rPr lang="ru-RU" sz="1300" dirty="0" err="1" smtClean="0"/>
              <a:t>Береть</a:t>
            </a:r>
            <a:r>
              <a:rPr lang="ru-RU" sz="1300" dirty="0" smtClean="0"/>
              <a:t>, Верхняя </a:t>
            </a:r>
            <a:r>
              <a:rPr lang="ru-RU" sz="1300" dirty="0" err="1" smtClean="0"/>
              <a:t>Базаиха</a:t>
            </a:r>
            <a:r>
              <a:rPr lang="ru-RU" sz="1300" dirty="0" smtClean="0"/>
              <a:t> на общественных началах работают  </a:t>
            </a:r>
            <a:r>
              <a:rPr lang="ru-RU" sz="1300" dirty="0" err="1" smtClean="0"/>
              <a:t>Пашишкевичене</a:t>
            </a:r>
            <a:r>
              <a:rPr lang="ru-RU" sz="1300" dirty="0" smtClean="0"/>
              <a:t> Вера Васильевна (</a:t>
            </a:r>
            <a:r>
              <a:rPr lang="ru-RU" sz="1300" dirty="0" err="1" smtClean="0"/>
              <a:t>п.Береть</a:t>
            </a:r>
            <a:r>
              <a:rPr lang="ru-RU" sz="1300" dirty="0" smtClean="0"/>
              <a:t>, п. Брод </a:t>
            </a:r>
            <a:r>
              <a:rPr lang="ru-RU" sz="1300" dirty="0" err="1" smtClean="0"/>
              <a:t>п.Урман</a:t>
            </a:r>
            <a:r>
              <a:rPr lang="ru-RU" sz="1300" dirty="0" smtClean="0"/>
              <a:t>) , </a:t>
            </a:r>
            <a:r>
              <a:rPr lang="ru-RU" sz="1300" dirty="0"/>
              <a:t>С</a:t>
            </a:r>
            <a:r>
              <a:rPr lang="ru-RU" sz="1300" dirty="0" smtClean="0"/>
              <a:t>емченко Леонид Михайлович, Медведева Ирина Викторовна (</a:t>
            </a:r>
            <a:r>
              <a:rPr lang="ru-RU" sz="1300" dirty="0" err="1" smtClean="0"/>
              <a:t>п.Верхняя</a:t>
            </a:r>
            <a:r>
              <a:rPr lang="ru-RU" sz="1300" dirty="0" smtClean="0"/>
              <a:t> </a:t>
            </a:r>
            <a:r>
              <a:rPr lang="ru-RU" sz="1300" dirty="0" err="1" smtClean="0"/>
              <a:t>Базаиха</a:t>
            </a:r>
            <a:r>
              <a:rPr lang="ru-RU" sz="1300" dirty="0" smtClean="0"/>
              <a:t>), Крылова Ирина Викторовна (</a:t>
            </a:r>
            <a:r>
              <a:rPr lang="ru-RU" sz="1300" dirty="0" err="1" smtClean="0"/>
              <a:t>п.Березовский</a:t>
            </a:r>
            <a:r>
              <a:rPr lang="ru-RU" sz="1300" dirty="0" smtClean="0"/>
              <a:t>).</a:t>
            </a:r>
          </a:p>
          <a:p>
            <a:pPr algn="just"/>
            <a:r>
              <a:rPr lang="ru-RU" sz="1300" dirty="0"/>
              <a:t> </a:t>
            </a:r>
            <a:r>
              <a:rPr lang="ru-RU" sz="1300" dirty="0" smtClean="0"/>
              <a:t> ТОС пос. Верхняя </a:t>
            </a:r>
            <a:r>
              <a:rPr lang="ru-RU" sz="1300" dirty="0" err="1" smtClean="0"/>
              <a:t>Базаиха</a:t>
            </a:r>
            <a:r>
              <a:rPr lang="ru-RU" sz="1300" dirty="0" smtClean="0"/>
              <a:t>  официально зарегистрирован в 2008 году, имеет собственный Устав.</a:t>
            </a:r>
          </a:p>
          <a:p>
            <a:pPr algn="just"/>
            <a:r>
              <a:rPr lang="ru-RU" sz="1300" dirty="0"/>
              <a:t> </a:t>
            </a:r>
            <a:r>
              <a:rPr lang="ru-RU" sz="1300" dirty="0" smtClean="0"/>
              <a:t>  Необходимо активнее  использовать данную форму сотрудничества власти и населения.</a:t>
            </a:r>
            <a:endParaRPr lang="ru-RU" sz="1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0" y="156778"/>
            <a:ext cx="2889301" cy="19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77" y="2557472"/>
            <a:ext cx="2852354" cy="25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2775" y="127819"/>
            <a:ext cx="5725753" cy="6194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ПОЖАРНАЯ БЕЗОПАСНОСТЬ, ЛИКВИДАЦИЯ ЧРЕЗВЫЧАЙНЫХ СИТУАЦИЙ  И ГРАЖДАНСКАЯ ОБОРОНА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S066027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142" y="216312"/>
            <a:ext cx="2926633" cy="24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S067027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54" y="2350679"/>
            <a:ext cx="2355133" cy="210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01579" y="825910"/>
            <a:ext cx="6150078" cy="3224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/>
              <a:t>     </a:t>
            </a:r>
            <a:r>
              <a:rPr lang="ru-RU" sz="1200" dirty="0"/>
              <a:t>Большое внимание администрация уделяет вопросам пожарной безопасности проживающего населения. В селе к огню стали относиться беспечно. Проблемой остается выгорание сухой растительности и сжигание мусора. В основном возгорания происходят по вине и халатности жителей, и неосторожном обращении с огнем в нетрезвом состоянии.</a:t>
            </a:r>
            <a:endParaRPr lang="ru-RU" sz="1200" dirty="0" smtClean="0"/>
          </a:p>
          <a:p>
            <a:pPr algn="just">
              <a:spcAft>
                <a:spcPts val="0"/>
              </a:spcAft>
              <a:tabLst>
                <a:tab pos="2857500" algn="l"/>
              </a:tabLst>
            </a:pPr>
            <a:r>
              <a:rPr lang="ru-RU" sz="1400" dirty="0" smtClean="0">
                <a:latin typeface="+mj-lt"/>
                <a:ea typeface="Times New Roman"/>
              </a:rPr>
              <a:t>    </a:t>
            </a:r>
            <a:r>
              <a:rPr lang="ru-RU" sz="1200" dirty="0" smtClean="0">
                <a:latin typeface="+mj-lt"/>
                <a:ea typeface="Times New Roman"/>
              </a:rPr>
              <a:t>Для </a:t>
            </a:r>
            <a:r>
              <a:rPr lang="ru-RU" sz="1200" dirty="0">
                <a:latin typeface="+mj-lt"/>
                <a:ea typeface="Times New Roman"/>
              </a:rPr>
              <a:t>исполнения данного </a:t>
            </a:r>
            <a:r>
              <a:rPr lang="ru-RU" sz="1200" dirty="0" smtClean="0">
                <a:latin typeface="+mj-lt"/>
                <a:ea typeface="Times New Roman"/>
              </a:rPr>
              <a:t>вопроса местного значения </a:t>
            </a:r>
            <a:r>
              <a:rPr lang="ru-RU" sz="1200" dirty="0">
                <a:latin typeface="+mj-lt"/>
                <a:ea typeface="Times New Roman"/>
              </a:rPr>
              <a:t>разработана  </a:t>
            </a:r>
            <a:r>
              <a:rPr lang="ru-RU" sz="1200" dirty="0" smtClean="0">
                <a:latin typeface="+mj-lt"/>
                <a:ea typeface="Times New Roman"/>
              </a:rPr>
              <a:t> необходимая </a:t>
            </a:r>
            <a:r>
              <a:rPr lang="ru-RU" sz="1200" dirty="0">
                <a:latin typeface="+mj-lt"/>
                <a:ea typeface="Times New Roman"/>
              </a:rPr>
              <a:t>соответствующая нормативно- правовая база</a:t>
            </a:r>
            <a:r>
              <a:rPr lang="ru-RU" sz="1200" dirty="0" smtClean="0">
                <a:latin typeface="+mj-lt"/>
                <a:ea typeface="Times New Roman"/>
              </a:rPr>
              <a:t>.</a:t>
            </a:r>
            <a:endParaRPr lang="ru-RU" sz="1200" dirty="0">
              <a:latin typeface="+mj-lt"/>
            </a:endParaRPr>
          </a:p>
          <a:p>
            <a:pPr algn="just"/>
            <a:r>
              <a:rPr lang="ru-RU" sz="1200" dirty="0" smtClean="0"/>
              <a:t>     На территории </a:t>
            </a:r>
            <a:r>
              <a:rPr lang="ru-RU" sz="1200" dirty="0" err="1" smtClean="0"/>
              <a:t>Маганского</a:t>
            </a:r>
            <a:r>
              <a:rPr lang="ru-RU" sz="1200" dirty="0" smtClean="0"/>
              <a:t> сельсовета имеется 5 пожарных пирсов  - </a:t>
            </a:r>
            <a:r>
              <a:rPr lang="ru-RU" sz="1200" dirty="0" err="1" smtClean="0"/>
              <a:t>с.Маганск</a:t>
            </a:r>
            <a:r>
              <a:rPr lang="ru-RU" sz="1200" dirty="0" smtClean="0"/>
              <a:t>, д. </a:t>
            </a:r>
            <a:r>
              <a:rPr lang="ru-RU" sz="1200" dirty="0" err="1" smtClean="0"/>
              <a:t>Свищево</a:t>
            </a:r>
            <a:r>
              <a:rPr lang="ru-RU" sz="1200" dirty="0" smtClean="0"/>
              <a:t>, </a:t>
            </a:r>
            <a:r>
              <a:rPr lang="ru-RU" sz="1200" dirty="0" err="1" smtClean="0"/>
              <a:t>п.Береть</a:t>
            </a:r>
            <a:r>
              <a:rPr lang="ru-RU" sz="1200" dirty="0" smtClean="0"/>
              <a:t>, п. Брод, п. Урман, один пожарный водоем объемом 100 </a:t>
            </a:r>
            <a:r>
              <a:rPr lang="ru-RU" sz="1200" dirty="0" err="1" smtClean="0"/>
              <a:t>куб.м</a:t>
            </a:r>
            <a:r>
              <a:rPr lang="ru-RU" sz="1200" dirty="0" smtClean="0"/>
              <a:t> в с. </a:t>
            </a:r>
            <a:r>
              <a:rPr lang="ru-RU" sz="1200" dirty="0" err="1" smtClean="0"/>
              <a:t>Маганск</a:t>
            </a:r>
            <a:r>
              <a:rPr lang="ru-RU" sz="1200" dirty="0" smtClean="0"/>
              <a:t>.</a:t>
            </a:r>
          </a:p>
          <a:p>
            <a:pPr algn="just"/>
            <a:r>
              <a:rPr lang="ru-RU" sz="1200" dirty="0" smtClean="0"/>
              <a:t>      В 2016 году в рамках краевой государственной программы «Предупреждение, спасение, помощь населению Красноярского края в чрезвычайных ситуациях» администрации выделены денежные средства в  сумме 76 787 рублей, которые израсходованы на изготовление и установку  информационных знаков пожарной безопасности в с. </a:t>
            </a:r>
            <a:r>
              <a:rPr lang="ru-RU" sz="1200" dirty="0" err="1" smtClean="0"/>
              <a:t>Маганск</a:t>
            </a:r>
            <a:r>
              <a:rPr lang="ru-RU" sz="1200" dirty="0" smtClean="0"/>
              <a:t>, д. </a:t>
            </a:r>
            <a:r>
              <a:rPr lang="ru-RU" sz="1200" dirty="0" err="1" smtClean="0"/>
              <a:t>Свищево</a:t>
            </a:r>
            <a:r>
              <a:rPr lang="ru-RU" sz="1200" dirty="0" smtClean="0"/>
              <a:t>, </a:t>
            </a:r>
            <a:r>
              <a:rPr lang="ru-RU" sz="1200" dirty="0" err="1" smtClean="0"/>
              <a:t>п.Береть</a:t>
            </a:r>
            <a:r>
              <a:rPr lang="ru-RU" sz="1200" dirty="0" smtClean="0"/>
              <a:t>, Брод, Урман. </a:t>
            </a:r>
          </a:p>
          <a:p>
            <a:pPr algn="just"/>
            <a:r>
              <a:rPr lang="ru-RU" sz="1200" dirty="0" smtClean="0"/>
              <a:t>     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01579" y="4050890"/>
            <a:ext cx="3721512" cy="13845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+mj-lt"/>
              </a:rPr>
              <a:t>В населенном пункте </a:t>
            </a:r>
            <a:r>
              <a:rPr lang="ru-RU" sz="1200" dirty="0" err="1" smtClean="0">
                <a:latin typeface="+mj-lt"/>
              </a:rPr>
              <a:t>Береть</a:t>
            </a:r>
            <a:r>
              <a:rPr lang="ru-RU" sz="1200" dirty="0" smtClean="0">
                <a:latin typeface="+mj-lt"/>
              </a:rPr>
              <a:t>  проведены мероприятия по обустройству земельного участка вокруг населенного пункта общей площадью </a:t>
            </a:r>
            <a:r>
              <a:rPr lang="ru-RU" sz="1400" dirty="0" smtClean="0">
                <a:latin typeface="+mj-lt"/>
                <a:ea typeface="Tahoma"/>
              </a:rPr>
              <a:t> </a:t>
            </a:r>
            <a:r>
              <a:rPr lang="ru-RU" sz="1200" dirty="0">
                <a:latin typeface="+mj-lt"/>
                <a:ea typeface="Tahoma"/>
              </a:rPr>
              <a:t>29 208 кв. </a:t>
            </a:r>
            <a:r>
              <a:rPr lang="ru-RU" sz="1200" dirty="0" smtClean="0">
                <a:latin typeface="+mj-lt"/>
                <a:ea typeface="Tahoma"/>
              </a:rPr>
              <a:t>м </a:t>
            </a:r>
            <a:r>
              <a:rPr lang="ru-RU" sz="1200" dirty="0">
                <a:latin typeface="+mj-lt"/>
                <a:ea typeface="Tahoma"/>
              </a:rPr>
              <a:t>- устройство на земельном участке противопожарной минерализованной полосы </a:t>
            </a:r>
            <a:r>
              <a:rPr lang="ru-RU" sz="1400" dirty="0">
                <a:latin typeface="+mj-lt"/>
                <a:ea typeface="Tahoma"/>
              </a:rPr>
              <a:t> </a:t>
            </a:r>
            <a:r>
              <a:rPr lang="ru-RU" sz="1200" dirty="0" smtClean="0">
                <a:latin typeface="+mj-lt"/>
                <a:ea typeface="Tahoma"/>
              </a:rPr>
              <a:t>для защиты населенного пункта от лесных пожаров.</a:t>
            </a:r>
            <a:endParaRPr lang="ru-RU" sz="12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89206" y="5600701"/>
            <a:ext cx="5712542" cy="11048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200" dirty="0" smtClean="0"/>
              <a:t>В пос. Березовский поставлен на кадастровый учет и оформлено право постоянного (бессрочного) пользования на земельный участок  общей площадью 65 636 </a:t>
            </a:r>
            <a:r>
              <a:rPr lang="ru-RU" sz="1200" smtClean="0"/>
              <a:t>кв.м, </a:t>
            </a:r>
            <a:r>
              <a:rPr lang="ru-RU" sz="1200" dirty="0" smtClean="0"/>
              <a:t>для обустройства минерализованной полосы </a:t>
            </a:r>
            <a:r>
              <a:rPr lang="ru-RU" sz="1200" dirty="0" smtClean="0">
                <a:solidFill>
                  <a:prstClr val="black"/>
                </a:solidFill>
                <a:ea typeface="Tahoma"/>
              </a:rPr>
              <a:t>для </a:t>
            </a:r>
            <a:r>
              <a:rPr lang="ru-RU" sz="1200" dirty="0">
                <a:solidFill>
                  <a:prstClr val="black"/>
                </a:solidFill>
                <a:ea typeface="Tahoma"/>
              </a:rPr>
              <a:t>защиты населенного пункта от лесных </a:t>
            </a:r>
            <a:r>
              <a:rPr lang="ru-RU" sz="1200" dirty="0" smtClean="0">
                <a:solidFill>
                  <a:prstClr val="black"/>
                </a:solidFill>
                <a:ea typeface="Tahoma"/>
              </a:rPr>
              <a:t>пожаров. В 2017 году планируется выполнить данные работы.</a:t>
            </a:r>
            <a:endParaRPr lang="ru-RU" sz="1200" dirty="0">
              <a:solidFill>
                <a:prstClr val="black"/>
              </a:solidFill>
            </a:endParaRPr>
          </a:p>
          <a:p>
            <a:pPr algn="just"/>
            <a:endParaRPr lang="ru-RU" sz="1200" dirty="0"/>
          </a:p>
        </p:txBody>
      </p:sp>
      <p:pic>
        <p:nvPicPr>
          <p:cNvPr id="2050" name="Picture 2" descr="C:\Users\Елена Валентиновна\Desktop\Новая папка (2)\S005008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0071" y="4082480"/>
            <a:ext cx="2349909" cy="21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143" y="4582446"/>
            <a:ext cx="2482644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Вручено </a:t>
            </a:r>
            <a:r>
              <a:rPr lang="ru-RU" sz="1200" dirty="0"/>
              <a:t> </a:t>
            </a:r>
            <a:r>
              <a:rPr lang="ru-RU" sz="1200" dirty="0" smtClean="0"/>
              <a:t>250 памяток по пожарной безопасности населению, а также памятки размещены на сайте администрации сельсовета.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0693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1266" y="146820"/>
            <a:ext cx="8465572" cy="101220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1600" b="0" dirty="0" smtClean="0">
                <a:solidFill>
                  <a:prstClr val="black"/>
                </a:solidFill>
                <a:effectLst/>
              </a:rPr>
              <a:t/>
            </a:r>
            <a:br>
              <a:rPr lang="ru-RU" sz="1600" b="0" dirty="0" smtClean="0">
                <a:solidFill>
                  <a:prstClr val="black"/>
                </a:solidFill>
                <a:effectLst/>
              </a:rPr>
            </a:br>
            <a:r>
              <a:rPr lang="ru-RU" sz="1600" b="0" dirty="0">
                <a:solidFill>
                  <a:prstClr val="black"/>
                </a:solidFill>
                <a:effectLst/>
              </a:rPr>
              <a:t/>
            </a:r>
            <a:br>
              <a:rPr lang="ru-RU" sz="1600" b="0" dirty="0">
                <a:solidFill>
                  <a:prstClr val="black"/>
                </a:solidFill>
                <a:effectLst/>
              </a:rPr>
            </a:br>
            <a:r>
              <a:rPr lang="ru-RU" sz="1600" b="0" dirty="0" smtClean="0">
                <a:solidFill>
                  <a:prstClr val="black"/>
                </a:solidFill>
                <a:effectLst/>
              </a:rPr>
              <a:t/>
            </a:r>
            <a:br>
              <a:rPr lang="ru-RU" sz="1600" b="0" dirty="0" smtClean="0">
                <a:solidFill>
                  <a:prstClr val="black"/>
                </a:solidFill>
                <a:effectLst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Авдеева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effectLst/>
              </a:rPr>
              <a:t>Елена Валентиновна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глава </a:t>
            </a:r>
            <a:r>
              <a:rPr lang="ru-RU" sz="1800" dirty="0" err="1">
                <a:solidFill>
                  <a:schemeClr val="accent3">
                    <a:lumMod val="50000"/>
                  </a:schemeClr>
                </a:solidFill>
                <a:effectLst/>
              </a:rPr>
              <a:t>Маганского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effectLst/>
              </a:rPr>
              <a:t> сельсовета Березовского района Красноярского края</a:t>
            </a:r>
            <a:br>
              <a:rPr lang="ru-RU" sz="1800" dirty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1600" b="0" dirty="0" smtClean="0">
                <a:solidFill>
                  <a:prstClr val="black"/>
                </a:solidFill>
                <a:effectLst/>
              </a:rPr>
              <a:t>Избрана </a:t>
            </a:r>
            <a:r>
              <a:rPr lang="ru-RU" sz="1600" b="0" dirty="0">
                <a:solidFill>
                  <a:prstClr val="black"/>
                </a:solidFill>
                <a:effectLst/>
              </a:rPr>
              <a:t>Решением </a:t>
            </a:r>
            <a:r>
              <a:rPr lang="ru-RU" sz="1600" b="0" dirty="0" err="1">
                <a:solidFill>
                  <a:prstClr val="black"/>
                </a:solidFill>
                <a:effectLst/>
              </a:rPr>
              <a:t>Маганского</a:t>
            </a:r>
            <a:r>
              <a:rPr lang="ru-RU" sz="1600" b="0" dirty="0">
                <a:solidFill>
                  <a:prstClr val="black"/>
                </a:solidFill>
                <a:effectLst/>
              </a:rPr>
              <a:t> сельского Совета депутатов от «15» сентября 2015 № 12-1Р</a:t>
            </a:r>
            <a:br>
              <a:rPr lang="ru-RU" sz="1600" b="0" dirty="0">
                <a:solidFill>
                  <a:prstClr val="black"/>
                </a:solidFill>
                <a:effectLst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82297" y="1316342"/>
            <a:ext cx="5533095" cy="3177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450215" algn="ctr">
              <a:lnSpc>
                <a:spcPts val="1200"/>
              </a:lnSpc>
              <a:spcAft>
                <a:spcPts val="0"/>
              </a:spcAft>
            </a:pP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ts val="12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Добрый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день, дорогие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жители </a:t>
            </a:r>
            <a:r>
              <a:rPr lang="ru-RU" sz="1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Маганского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сельсовета, уважаемые депутаты!</a:t>
            </a:r>
          </a:p>
          <a:p>
            <a:pPr indent="450215" algn="ctr">
              <a:lnSpc>
                <a:spcPts val="1200"/>
              </a:lnSpc>
              <a:spcAft>
                <a:spcPts val="0"/>
              </a:spcAft>
            </a:pPr>
            <a:endParaRPr lang="ru-RU" sz="1400" b="1" dirty="0">
              <a:solidFill>
                <a:schemeClr val="accent3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100" dirty="0"/>
              <a:t>Я представлю вам </a:t>
            </a:r>
            <a:r>
              <a:rPr lang="ru-RU" sz="1100" dirty="0" smtClean="0"/>
              <a:t>ежегодный отчет Главы муниципального образования  </a:t>
            </a:r>
            <a:r>
              <a:rPr lang="ru-RU" sz="1100" dirty="0"/>
              <a:t>за </a:t>
            </a:r>
            <a:r>
              <a:rPr lang="ru-RU" sz="1100" dirty="0" smtClean="0"/>
              <a:t>2015- 2016 </a:t>
            </a:r>
            <a:r>
              <a:rPr lang="ru-RU" sz="1100" dirty="0"/>
              <a:t>год, в котором постараюсь отразить деятельность </a:t>
            </a:r>
            <a:r>
              <a:rPr lang="ru-RU" sz="1100" dirty="0" smtClean="0"/>
              <a:t>главы сельсовета, администрации </a:t>
            </a:r>
            <a:r>
              <a:rPr lang="ru-RU" sz="1100" dirty="0" err="1" smtClean="0"/>
              <a:t>Маганского</a:t>
            </a:r>
            <a:r>
              <a:rPr lang="ru-RU" sz="1100" dirty="0" smtClean="0"/>
              <a:t> сельсовета, </a:t>
            </a:r>
            <a:r>
              <a:rPr lang="ru-RU" sz="1100" dirty="0"/>
              <a:t>обозначить проблемные вопросы и пути их решения. Такая форма взаимодействия с общественностью, жителями, на мой взгляд, очень важна и эффективна. Сегодняшний уровень социально- экономического развития поселения – это итог совместной деятельности, основная цель которой неизменна –повышение уровня </a:t>
            </a:r>
            <a:r>
              <a:rPr lang="ru-RU" sz="1100" dirty="0" smtClean="0"/>
              <a:t>благоустройства поселения. </a:t>
            </a:r>
            <a:r>
              <a:rPr lang="ru-RU" sz="1100" dirty="0"/>
              <a:t>Главными задачами в работе администрации сельского поселения является исполнение полномочий в соответствии со 131 </a:t>
            </a:r>
            <a:r>
              <a:rPr lang="ru-RU" sz="1100" dirty="0" smtClean="0"/>
              <a:t>Федеральным </a:t>
            </a:r>
            <a:r>
              <a:rPr lang="ru-RU" sz="1100" dirty="0"/>
              <a:t>законом «Об общих принципах организации местного самоуправления в Российской Федерации», </a:t>
            </a:r>
            <a:r>
              <a:rPr lang="ru-RU" sz="1100" dirty="0" smtClean="0"/>
              <a:t>Уставом сельсовета, </a:t>
            </a:r>
            <a:r>
              <a:rPr lang="ru-RU" sz="1100" dirty="0"/>
              <a:t>федеральными и другими </a:t>
            </a:r>
            <a:r>
              <a:rPr lang="ru-RU" sz="1100" dirty="0" smtClean="0"/>
              <a:t>нормативными </a:t>
            </a:r>
            <a:r>
              <a:rPr lang="ru-RU" sz="1100" dirty="0"/>
              <a:t>правовыми актами. Это прежде всего исполнение бюджета, обеспечение мер пожарной безопасности, создание условий для организации досуга, благоустройство населенных пунктов и другие вопросы. </a:t>
            </a:r>
            <a:endParaRPr lang="ru-RU" sz="1100" dirty="0" smtClean="0">
              <a:solidFill>
                <a:srgbClr val="212121"/>
              </a:solidFill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00" y="1316342"/>
            <a:ext cx="2982519" cy="25674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5744" y="4610148"/>
            <a:ext cx="8727308" cy="21249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</a:rPr>
              <a:t>Основные направления деятельности администрации </a:t>
            </a:r>
            <a:r>
              <a:rPr lang="ru-RU" sz="1100" b="1" dirty="0" err="1" smtClean="0">
                <a:solidFill>
                  <a:schemeClr val="accent3">
                    <a:lumMod val="50000"/>
                  </a:schemeClr>
                </a:solidFill>
              </a:rPr>
              <a:t>Маганского</a:t>
            </a: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</a:rPr>
              <a:t> сельсовета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1100" dirty="0" smtClean="0">
                <a:solidFill>
                  <a:prstClr val="black"/>
                </a:solidFill>
              </a:rPr>
              <a:t>решение вопросов местного значения;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1100" dirty="0" smtClean="0">
                <a:solidFill>
                  <a:prstClr val="black"/>
                </a:solidFill>
              </a:rPr>
              <a:t> исполнение отдельных государственных полномочий; 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1100" dirty="0" smtClean="0">
                <a:solidFill>
                  <a:prstClr val="black"/>
                </a:solidFill>
              </a:rPr>
              <a:t>повышение качества бюджетного планирования; 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1100" dirty="0" smtClean="0">
                <a:solidFill>
                  <a:prstClr val="black"/>
                </a:solidFill>
              </a:rPr>
              <a:t>улучшение благосостояния и качества жизни населения; 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1100" dirty="0" smtClean="0">
                <a:solidFill>
                  <a:prstClr val="black"/>
                </a:solidFill>
              </a:rPr>
              <a:t>сохранение историко-культурного наследия и культурных традиций всех народов, проживающих на территории сельского поселения, поддержка и развитие творческого и интеллектуального потенциала жителей села; 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1100" dirty="0" smtClean="0">
                <a:solidFill>
                  <a:prstClr val="black"/>
                </a:solidFill>
              </a:rPr>
              <a:t>информационное обеспечение деятельности органов местного самоуправления в средствах массовой информации; 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ru-RU" sz="1100" dirty="0" smtClean="0">
                <a:solidFill>
                  <a:prstClr val="black"/>
                </a:solidFill>
              </a:rPr>
              <a:t>взаимодействие с правоохранительными органами в целях укрепления общественной безопасности.</a:t>
            </a:r>
            <a:endParaRPr lang="ru-RU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3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135" y="116765"/>
            <a:ext cx="3657600" cy="4868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На территории поселения установлены 9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 местных систем оповещения </a:t>
            </a: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населения типа «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Сирена – С-28», «Сирена».</a:t>
            </a:r>
            <a:endParaRPr lang="ru-RU" sz="1200" dirty="0">
              <a:solidFill>
                <a:schemeClr val="tx1"/>
              </a:solidFill>
              <a:latin typeface="+mj-lt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     Указанные системы оповещения установлены: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- на здании администрации 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Маганского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 сельсовета;</a:t>
            </a:r>
            <a:endParaRPr lang="ru-RU" sz="1200" dirty="0">
              <a:solidFill>
                <a:schemeClr val="tx1"/>
              </a:solidFill>
              <a:latin typeface="+mj-lt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- на здании  </a:t>
            </a:r>
            <a:r>
              <a:rPr lang="ru-RU" sz="1200" dirty="0" err="1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Маганского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 СДК;</a:t>
            </a:r>
            <a:endParaRPr lang="ru-RU" sz="1200" dirty="0">
              <a:solidFill>
                <a:schemeClr val="tx1"/>
              </a:solidFill>
              <a:latin typeface="+mj-lt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- на 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здании АЗС по ул. Путевая пос. </a:t>
            </a:r>
            <a:r>
              <a:rPr lang="ru-RU" sz="12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М</a:t>
            </a:r>
            <a:r>
              <a:rPr lang="ru-RU" sz="1200" dirty="0" err="1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аганский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;</a:t>
            </a:r>
            <a:endParaRPr lang="ru-RU" sz="1200" dirty="0">
              <a:solidFill>
                <a:schemeClr val="tx1"/>
              </a:solidFill>
              <a:latin typeface="+mj-lt"/>
              <a:ea typeface="Times New Roman"/>
              <a:cs typeface="Times New Roman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здании 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СДК пос. Березовский;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н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а опоре ЛЭП в д. </a:t>
            </a:r>
            <a:r>
              <a:rPr lang="ru-RU" sz="1200" dirty="0" err="1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Свищево</a:t>
            </a:r>
            <a:endParaRPr lang="ru-RU" sz="1200" dirty="0" smtClean="0">
              <a:solidFill>
                <a:schemeClr val="tx1"/>
              </a:solidFill>
              <a:latin typeface="+mj-lt"/>
              <a:ea typeface="Times New Roman"/>
              <a:cs typeface="Times New Roman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в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 населенных пунктах Урман, </a:t>
            </a:r>
            <a:r>
              <a:rPr lang="ru-RU" sz="1200" dirty="0" err="1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Береть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, Брод. Верхняя </a:t>
            </a:r>
            <a:r>
              <a:rPr lang="ru-RU" sz="1200" dirty="0" err="1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Б</a:t>
            </a:r>
            <a:r>
              <a:rPr lang="ru-RU" sz="1200" dirty="0" err="1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азаиха</a:t>
            </a:r>
            <a:endParaRPr lang="ru-RU" sz="1200" dirty="0">
              <a:solidFill>
                <a:schemeClr val="tx1"/>
              </a:solidFill>
              <a:latin typeface="+mj-lt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     Данные системы оповещения функционируют по принципу ручного включения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Times New Roman"/>
                <a:cs typeface="Times New Roman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+mj-lt"/>
                <a:ea typeface="Times New Roman"/>
                <a:cs typeface="Times New Roman"/>
              </a:rPr>
              <a:t>  В пос. Березовский установлено  три пожарных гидранта, которые находятся в исправном состоянии.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dirty="0" smtClean="0">
              <a:solidFill>
                <a:schemeClr val="tx1"/>
              </a:solidFill>
              <a:effectLst/>
              <a:latin typeface="+mj-lt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dirty="0">
              <a:solidFill>
                <a:schemeClr val="tx1"/>
              </a:solidFill>
              <a:effectLst/>
              <a:latin typeface="+mj-lt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52451" y="116765"/>
            <a:ext cx="4572000" cy="526605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400" b="1" i="1" dirty="0">
                <a:latin typeface="+mj-lt"/>
                <a:ea typeface="Times New Roman"/>
              </a:rPr>
              <a:t>П</a:t>
            </a:r>
            <a:r>
              <a:rPr lang="ru-RU" sz="1400" b="1" i="1" dirty="0" smtClean="0">
                <a:latin typeface="+mj-lt"/>
                <a:ea typeface="Times New Roman"/>
              </a:rPr>
              <a:t>редупреждение </a:t>
            </a:r>
            <a:r>
              <a:rPr lang="ru-RU" sz="1400" b="1" i="1" dirty="0">
                <a:latin typeface="+mj-lt"/>
                <a:ea typeface="Times New Roman"/>
              </a:rPr>
              <a:t>и </a:t>
            </a:r>
            <a:r>
              <a:rPr lang="ru-RU" sz="1400" b="1" i="1" dirty="0" smtClean="0">
                <a:latin typeface="+mj-lt"/>
                <a:ea typeface="Times New Roman"/>
              </a:rPr>
              <a:t>ликвидации последствий</a:t>
            </a:r>
            <a:endParaRPr lang="ru-RU" sz="1400" dirty="0">
              <a:latin typeface="+mj-lt"/>
              <a:ea typeface="Times New Roman"/>
            </a:endParaRPr>
          </a:p>
          <a:p>
            <a:pPr indent="450215" algn="ctr">
              <a:spcAft>
                <a:spcPts val="0"/>
              </a:spcAft>
            </a:pPr>
            <a:r>
              <a:rPr lang="ru-RU" sz="1400" b="1" i="1" dirty="0">
                <a:latin typeface="+mj-lt"/>
                <a:ea typeface="Times New Roman"/>
              </a:rPr>
              <a:t>чрезвычайных ситуаций на территории сельского </a:t>
            </a:r>
            <a:r>
              <a:rPr lang="ru-RU" sz="1400" b="1" i="1" dirty="0" smtClean="0">
                <a:latin typeface="+mj-lt"/>
                <a:ea typeface="Times New Roman"/>
              </a:rPr>
              <a:t>поселения</a:t>
            </a:r>
            <a:endParaRPr lang="ru-RU" sz="1400" dirty="0" smtClean="0">
              <a:latin typeface="+mj-lt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 smtClean="0">
                <a:latin typeface="+mj-lt"/>
                <a:ea typeface="Times New Roman"/>
              </a:rPr>
              <a:t>Для </a:t>
            </a:r>
            <a:r>
              <a:rPr lang="ru-RU" sz="1200" dirty="0">
                <a:latin typeface="+mj-lt"/>
                <a:ea typeface="Times New Roman"/>
              </a:rPr>
              <a:t>решения данного вопроса в поселении приняты необходимые нормативно правовые акты</a:t>
            </a:r>
            <a:r>
              <a:rPr lang="ru-RU" sz="1200" i="1" dirty="0">
                <a:latin typeface="+mj-lt"/>
                <a:ea typeface="Times New Roman"/>
              </a:rPr>
              <a:t>.</a:t>
            </a:r>
            <a:endParaRPr lang="ru-RU" sz="1200" dirty="0">
              <a:latin typeface="+mj-lt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i="1" dirty="0">
                <a:latin typeface="+mj-lt"/>
                <a:ea typeface="Times New Roman"/>
                <a:cs typeface="Times New Roman"/>
              </a:rPr>
              <a:t>      </a:t>
            </a:r>
            <a:r>
              <a:rPr lang="ru-RU" sz="1200" dirty="0">
                <a:latin typeface="+mj-lt"/>
                <a:ea typeface="Times New Roman"/>
                <a:cs typeface="Times New Roman"/>
              </a:rPr>
              <a:t>Разработан и утвержден план  действий по предупреждению и ликвидации чрезвычайных ситуаций природного и техногенного характера на территории  </a:t>
            </a:r>
            <a:r>
              <a:rPr lang="ru-RU" sz="1200" dirty="0" err="1" smtClean="0">
                <a:latin typeface="+mj-lt"/>
                <a:ea typeface="Times New Roman"/>
                <a:cs typeface="Times New Roman"/>
              </a:rPr>
              <a:t>Маганского</a:t>
            </a:r>
            <a:r>
              <a:rPr lang="ru-RU" sz="1200" dirty="0" smtClean="0">
                <a:latin typeface="+mj-lt"/>
                <a:ea typeface="Times New Roman"/>
                <a:cs typeface="Times New Roman"/>
              </a:rPr>
              <a:t> сельсовета.</a:t>
            </a:r>
            <a:endParaRPr lang="ru-RU" sz="1200" dirty="0">
              <a:latin typeface="+mj-lt"/>
              <a:ea typeface="Times New Roman"/>
              <a:cs typeface="Times New Roman"/>
            </a:endParaRPr>
          </a:p>
          <a:p>
            <a:pPr algn="just"/>
            <a:r>
              <a:rPr lang="ru-RU" sz="12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      </a:t>
            </a:r>
            <a:r>
              <a:rPr lang="ru-RU" sz="1200" dirty="0">
                <a:latin typeface="+mj-lt"/>
                <a:ea typeface="Times New Roman"/>
                <a:cs typeface="Times New Roman"/>
              </a:rPr>
              <a:t>Наиболее вероятными чрезвычайными ситуациями на территории </a:t>
            </a:r>
            <a:r>
              <a:rPr lang="ru-RU" sz="1200" dirty="0" smtClean="0">
                <a:latin typeface="+mj-lt"/>
                <a:ea typeface="Times New Roman"/>
                <a:cs typeface="Times New Roman"/>
              </a:rPr>
              <a:t>поселения </a:t>
            </a:r>
            <a:r>
              <a:rPr lang="ru-RU" sz="1200" dirty="0">
                <a:latin typeface="+mj-lt"/>
                <a:ea typeface="Times New Roman"/>
                <a:cs typeface="Times New Roman"/>
              </a:rPr>
              <a:t>остаются чрезвычайные ситуации природного характера, вызванные лесными </a:t>
            </a:r>
            <a:r>
              <a:rPr lang="ru-RU" sz="1200" dirty="0" smtClean="0">
                <a:latin typeface="+mj-lt"/>
                <a:ea typeface="Times New Roman"/>
                <a:cs typeface="Times New Roman"/>
              </a:rPr>
              <a:t>пожарами.</a:t>
            </a:r>
          </a:p>
          <a:p>
            <a:pPr algn="just"/>
            <a:r>
              <a:rPr lang="ru-RU" sz="1200" spc="-20" dirty="0" smtClean="0">
                <a:solidFill>
                  <a:srgbClr val="000000"/>
                </a:solidFill>
                <a:latin typeface="+mj-lt"/>
                <a:ea typeface="Times New Roman"/>
              </a:rPr>
              <a:t>       Для </a:t>
            </a:r>
            <a:r>
              <a:rPr lang="ru-RU" sz="1200" spc="-20" dirty="0">
                <a:solidFill>
                  <a:srgbClr val="000000"/>
                </a:solidFill>
                <a:latin typeface="+mj-lt"/>
                <a:ea typeface="Times New Roman"/>
              </a:rPr>
              <a:t>координации действий в связи </a:t>
            </a:r>
            <a:r>
              <a:rPr lang="ru-RU" sz="1200" spc="-25" dirty="0">
                <a:solidFill>
                  <a:srgbClr val="000000"/>
                </a:solidFill>
                <a:latin typeface="+mj-lt"/>
                <a:ea typeface="Times New Roman"/>
              </a:rPr>
              <a:t> </a:t>
            </a:r>
            <a:r>
              <a:rPr lang="ru-RU" sz="1200" spc="-25" dirty="0" smtClean="0">
                <a:solidFill>
                  <a:srgbClr val="000000"/>
                </a:solidFill>
                <a:latin typeface="+mj-lt"/>
                <a:ea typeface="Times New Roman"/>
              </a:rPr>
              <a:t>с наступлением </a:t>
            </a:r>
            <a:r>
              <a:rPr lang="ru-RU" sz="1200" spc="-25" dirty="0">
                <a:solidFill>
                  <a:srgbClr val="000000"/>
                </a:solidFill>
                <a:latin typeface="+mj-lt"/>
                <a:ea typeface="Times New Roman"/>
              </a:rPr>
              <a:t>пожароопасного периода и угрозой возникновения лесных пожаров и палов и </a:t>
            </a:r>
            <a:r>
              <a:rPr lang="ru-RU" sz="1200" dirty="0">
                <a:latin typeface="+mj-lt"/>
                <a:ea typeface="Times New Roman"/>
              </a:rPr>
              <a:t>в  целях обеспечения первичных мер пожарной безопасности в границах населенных пунктов  </a:t>
            </a:r>
            <a:r>
              <a:rPr lang="ru-RU" sz="1200" dirty="0" err="1" smtClean="0">
                <a:latin typeface="+mj-lt"/>
                <a:ea typeface="Times New Roman"/>
              </a:rPr>
              <a:t>Маганского</a:t>
            </a:r>
            <a:r>
              <a:rPr lang="ru-RU" sz="1200" dirty="0" smtClean="0">
                <a:latin typeface="+mj-lt"/>
                <a:ea typeface="Times New Roman"/>
              </a:rPr>
              <a:t> сельсовета ежегодно создается</a:t>
            </a:r>
            <a:r>
              <a:rPr lang="ru-RU" sz="1200" spc="-20" dirty="0" smtClean="0">
                <a:solidFill>
                  <a:srgbClr val="000000"/>
                </a:solidFill>
                <a:latin typeface="+mj-lt"/>
                <a:ea typeface="Times New Roman"/>
              </a:rPr>
              <a:t> </a:t>
            </a:r>
            <a:r>
              <a:rPr lang="ru-RU" sz="1200" spc="-20" dirty="0">
                <a:solidFill>
                  <a:srgbClr val="000000"/>
                </a:solidFill>
                <a:latin typeface="+mj-lt"/>
                <a:ea typeface="Times New Roman"/>
              </a:rPr>
              <a:t>штаб </a:t>
            </a:r>
            <a:r>
              <a:rPr lang="ru-RU" sz="1200" spc="-35" dirty="0">
                <a:solidFill>
                  <a:srgbClr val="000000"/>
                </a:solidFill>
                <a:latin typeface="+mj-lt"/>
                <a:ea typeface="Times New Roman"/>
              </a:rPr>
              <a:t>в </a:t>
            </a:r>
            <a:r>
              <a:rPr lang="ru-RU" sz="1200" spc="-35" dirty="0" smtClean="0">
                <a:solidFill>
                  <a:srgbClr val="000000"/>
                </a:solidFill>
                <a:latin typeface="+mj-lt"/>
                <a:ea typeface="Times New Roman"/>
              </a:rPr>
              <a:t>составе</a:t>
            </a:r>
            <a:r>
              <a:rPr lang="ru-RU" sz="1200" spc="-35" dirty="0">
                <a:solidFill>
                  <a:srgbClr val="000000"/>
                </a:solidFill>
                <a:latin typeface="+mj-lt"/>
                <a:ea typeface="Times New Roman"/>
              </a:rPr>
              <a:t> </a:t>
            </a:r>
            <a:r>
              <a:rPr lang="ru-RU" sz="1200" spc="-35" dirty="0" smtClean="0">
                <a:solidFill>
                  <a:srgbClr val="000000"/>
                </a:solidFill>
                <a:latin typeface="+mj-lt"/>
                <a:ea typeface="Times New Roman"/>
              </a:rPr>
              <a:t> сотрудников администрации сельсовета, старост населенных пунктов.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spc="-25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       На </a:t>
            </a:r>
            <a:r>
              <a:rPr lang="ru-RU" sz="1200" spc="-25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территории </a:t>
            </a:r>
            <a:r>
              <a:rPr lang="ru-RU" sz="1200" spc="-25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 </a:t>
            </a:r>
            <a:r>
              <a:rPr lang="ru-RU" sz="1200" spc="-25" dirty="0" err="1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Маганского</a:t>
            </a:r>
            <a:r>
              <a:rPr lang="ru-RU" sz="1200" spc="-25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 сельсовета  </a:t>
            </a:r>
            <a:r>
              <a:rPr lang="ru-RU" sz="1200" spc="-25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при возникновении сложной пожарной обстановки  постановлением администрации </a:t>
            </a:r>
            <a:r>
              <a:rPr lang="ru-RU" sz="1200" spc="-25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в 2016 году </a:t>
            </a:r>
            <a:r>
              <a:rPr lang="ru-RU" sz="1200" spc="-25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предусматривалось</a:t>
            </a:r>
            <a:r>
              <a:rPr lang="ru-RU" sz="12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 введение </a:t>
            </a:r>
            <a:r>
              <a:rPr lang="ru-RU" sz="1200" spc="-25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особого  противопожарного  режима.</a:t>
            </a:r>
            <a:endParaRPr lang="ru-RU" sz="1200" dirty="0">
              <a:latin typeface="+mj-lt"/>
              <a:ea typeface="Times New Roman"/>
              <a:cs typeface="Times New Roman"/>
            </a:endParaRPr>
          </a:p>
          <a:p>
            <a:pPr algn="just"/>
            <a:endParaRPr lang="ru-RU" sz="12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625" y="5142271"/>
            <a:ext cx="8367251" cy="1622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ru-RU" sz="1100" dirty="0" smtClean="0">
              <a:solidFill>
                <a:prstClr val="black"/>
              </a:solidFill>
            </a:endParaRP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</a:rPr>
              <a:t>В распоряжении администрации </a:t>
            </a:r>
            <a:r>
              <a:rPr lang="ru-RU" sz="1100" dirty="0" err="1" smtClean="0">
                <a:solidFill>
                  <a:prstClr val="black"/>
                </a:solidFill>
              </a:rPr>
              <a:t>Маганского</a:t>
            </a:r>
            <a:r>
              <a:rPr lang="ru-RU" sz="1100" dirty="0" smtClean="0">
                <a:solidFill>
                  <a:prstClr val="black"/>
                </a:solidFill>
              </a:rPr>
              <a:t> сельсовета имеется три  автомобильных прицепа «</a:t>
            </a:r>
            <a:r>
              <a:rPr lang="ru-RU" sz="1100" dirty="0" err="1" smtClean="0">
                <a:solidFill>
                  <a:prstClr val="black"/>
                </a:solidFill>
              </a:rPr>
              <a:t>Огнеборец</a:t>
            </a:r>
            <a:r>
              <a:rPr lang="ru-RU" sz="1100" dirty="0" smtClean="0">
                <a:solidFill>
                  <a:prstClr val="black"/>
                </a:solidFill>
              </a:rPr>
              <a:t>»,  два передвижных комплекса  «</a:t>
            </a:r>
            <a:r>
              <a:rPr lang="ru-RU" sz="1100" dirty="0" err="1" smtClean="0">
                <a:solidFill>
                  <a:prstClr val="black"/>
                </a:solidFill>
              </a:rPr>
              <a:t>Огнеборец</a:t>
            </a:r>
            <a:r>
              <a:rPr lang="ru-RU" sz="1100" dirty="0" smtClean="0">
                <a:solidFill>
                  <a:prstClr val="black"/>
                </a:solidFill>
              </a:rPr>
              <a:t>», мотопомпы, пожарный инвентарь. 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</a:rPr>
              <a:t>   В администрации </a:t>
            </a:r>
            <a:r>
              <a:rPr lang="ru-RU" sz="1100" dirty="0" err="1" smtClean="0">
                <a:solidFill>
                  <a:prstClr val="black"/>
                </a:solidFill>
              </a:rPr>
              <a:t>Маганского</a:t>
            </a:r>
            <a:r>
              <a:rPr lang="ru-RU" sz="1100" dirty="0" smtClean="0">
                <a:solidFill>
                  <a:prstClr val="black"/>
                </a:solidFill>
              </a:rPr>
              <a:t> сельсовета созданы ДПК (добровольные пожарные команды)  в </a:t>
            </a:r>
            <a:r>
              <a:rPr lang="ru-RU" sz="1100" dirty="0" err="1" smtClean="0">
                <a:solidFill>
                  <a:prstClr val="black"/>
                </a:solidFill>
              </a:rPr>
              <a:t>с.Маганск</a:t>
            </a:r>
            <a:r>
              <a:rPr lang="ru-RU" sz="1100" dirty="0" smtClean="0">
                <a:solidFill>
                  <a:prstClr val="black"/>
                </a:solidFill>
              </a:rPr>
              <a:t>, </a:t>
            </a:r>
            <a:r>
              <a:rPr lang="ru-RU" sz="1100" dirty="0" err="1" smtClean="0">
                <a:solidFill>
                  <a:prstClr val="black"/>
                </a:solidFill>
              </a:rPr>
              <a:t>п.Береть</a:t>
            </a:r>
            <a:r>
              <a:rPr lang="ru-RU" sz="1100" dirty="0" smtClean="0">
                <a:solidFill>
                  <a:prstClr val="black"/>
                </a:solidFill>
              </a:rPr>
              <a:t>, п. Верхняя </a:t>
            </a:r>
            <a:r>
              <a:rPr lang="ru-RU" sz="1100" dirty="0" err="1" smtClean="0">
                <a:solidFill>
                  <a:prstClr val="black"/>
                </a:solidFill>
              </a:rPr>
              <a:t>Базаиха</a:t>
            </a:r>
            <a:r>
              <a:rPr lang="ru-RU" sz="1100" dirty="0" smtClean="0">
                <a:solidFill>
                  <a:prstClr val="black"/>
                </a:solidFill>
              </a:rPr>
              <a:t>. 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</a:rPr>
              <a:t>  В 2016 году  за добровольными  пожарными закреплена  муниципальная техника (автомобили, пожарные </a:t>
            </a:r>
            <a:r>
              <a:rPr lang="ru-RU" sz="1100" dirty="0" err="1" smtClean="0">
                <a:solidFill>
                  <a:prstClr val="black"/>
                </a:solidFill>
              </a:rPr>
              <a:t>мотопомы</a:t>
            </a:r>
            <a:r>
              <a:rPr lang="ru-RU" sz="1100" dirty="0" smtClean="0">
                <a:solidFill>
                  <a:prstClr val="black"/>
                </a:solidFill>
              </a:rPr>
              <a:t>) в пос. Верхняя </a:t>
            </a:r>
            <a:r>
              <a:rPr lang="ru-RU" sz="1100" dirty="0" err="1" smtClean="0">
                <a:solidFill>
                  <a:prstClr val="black"/>
                </a:solidFill>
              </a:rPr>
              <a:t>Базаиха</a:t>
            </a:r>
            <a:r>
              <a:rPr lang="ru-RU" sz="1100" dirty="0" smtClean="0">
                <a:solidFill>
                  <a:prstClr val="black"/>
                </a:solidFill>
              </a:rPr>
              <a:t> и пос. </a:t>
            </a:r>
            <a:r>
              <a:rPr lang="ru-RU" sz="1100" dirty="0" err="1" smtClean="0">
                <a:solidFill>
                  <a:prstClr val="black"/>
                </a:solidFill>
              </a:rPr>
              <a:t>Береть</a:t>
            </a:r>
            <a:r>
              <a:rPr lang="ru-RU" sz="1100" dirty="0" smtClean="0">
                <a:solidFill>
                  <a:prstClr val="black"/>
                </a:solidFill>
              </a:rPr>
              <a:t> для обеспечения первичных мер пожарной безопасности и защиты населенных пунктов от пожаров. ДПК пос. </a:t>
            </a:r>
            <a:r>
              <a:rPr lang="ru-RU" sz="1100" dirty="0" err="1" smtClean="0">
                <a:solidFill>
                  <a:prstClr val="black"/>
                </a:solidFill>
              </a:rPr>
              <a:t>Береть</a:t>
            </a:r>
            <a:r>
              <a:rPr lang="ru-RU" sz="1100" dirty="0" smtClean="0">
                <a:solidFill>
                  <a:prstClr val="black"/>
                </a:solidFill>
              </a:rPr>
              <a:t>  трижды принимала участие в тушении пожаров в п. </a:t>
            </a:r>
            <a:r>
              <a:rPr lang="ru-RU" sz="1100" dirty="0" err="1" smtClean="0">
                <a:solidFill>
                  <a:prstClr val="black"/>
                </a:solidFill>
              </a:rPr>
              <a:t>Береть</a:t>
            </a:r>
            <a:r>
              <a:rPr lang="ru-RU" sz="1100" dirty="0" smtClean="0">
                <a:solidFill>
                  <a:prstClr val="black"/>
                </a:solidFill>
              </a:rPr>
              <a:t>, ДПК с. </a:t>
            </a:r>
            <a:r>
              <a:rPr lang="ru-RU" sz="1100" dirty="0" err="1" smtClean="0">
                <a:solidFill>
                  <a:prstClr val="black"/>
                </a:solidFill>
              </a:rPr>
              <a:t>Маганск</a:t>
            </a:r>
            <a:r>
              <a:rPr lang="ru-RU" sz="1100" dirty="0" smtClean="0">
                <a:solidFill>
                  <a:prstClr val="black"/>
                </a:solidFill>
              </a:rPr>
              <a:t> активно участвовала в тушении возгораний сухой травы, в тушении пожара в садоводческом обществе на платформе «</a:t>
            </a:r>
            <a:r>
              <a:rPr lang="ru-RU" sz="1100" dirty="0" err="1" smtClean="0">
                <a:solidFill>
                  <a:prstClr val="black"/>
                </a:solidFill>
              </a:rPr>
              <a:t>Камас</a:t>
            </a:r>
            <a:r>
              <a:rPr lang="ru-RU" sz="1100" dirty="0" smtClean="0">
                <a:solidFill>
                  <a:prstClr val="black"/>
                </a:solidFill>
              </a:rPr>
              <a:t>».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</a:rPr>
              <a:t>    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4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6917" y="275304"/>
            <a:ext cx="7737987" cy="5112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Муниципальное имущество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5688" y="1729245"/>
            <a:ext cx="4302537" cy="50107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 smtClean="0"/>
              <a:t>    Администрацией </a:t>
            </a:r>
            <a:r>
              <a:rPr lang="ru-RU" sz="1400" dirty="0" err="1" smtClean="0"/>
              <a:t>Маганского</a:t>
            </a:r>
            <a:r>
              <a:rPr lang="ru-RU" sz="1400" dirty="0" smtClean="0"/>
              <a:t> сельсовета ведется реестр муниципальной собственности. В Реестр муниципальной собственности </a:t>
            </a:r>
            <a:r>
              <a:rPr lang="ru-RU" sz="1400" dirty="0" err="1" smtClean="0"/>
              <a:t>Маганского</a:t>
            </a:r>
            <a:r>
              <a:rPr lang="ru-RU" sz="1400" dirty="0" smtClean="0"/>
              <a:t> сельсовета включено 40 объектов муниципальной собственности. Реестр размещен на официальном сайте администрации сельсовета.</a:t>
            </a:r>
          </a:p>
          <a:p>
            <a:pPr algn="just"/>
            <a:r>
              <a:rPr lang="ru-RU" sz="1400" dirty="0" smtClean="0"/>
              <a:t>    В Реестр муниципальной собственности включено: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b="1" u="sng" dirty="0" smtClean="0"/>
              <a:t>8 </a:t>
            </a:r>
            <a:r>
              <a:rPr lang="ru-RU" sz="1400" dirty="0" smtClean="0"/>
              <a:t>  объектов  муниципального жилого фонда;</a:t>
            </a:r>
          </a:p>
          <a:p>
            <a:pPr algn="just"/>
            <a:r>
              <a:rPr lang="ru-RU" sz="1400" b="1" u="sng" dirty="0" smtClean="0"/>
              <a:t>26</a:t>
            </a:r>
            <a:r>
              <a:rPr lang="ru-RU" sz="1400" dirty="0" smtClean="0"/>
              <a:t>  объектов инженерной инфраструктуры;</a:t>
            </a:r>
          </a:p>
          <a:p>
            <a:pPr algn="just"/>
            <a:r>
              <a:rPr lang="ru-RU" sz="1400" b="1" u="sng" dirty="0" smtClean="0"/>
              <a:t> 6</a:t>
            </a:r>
            <a:r>
              <a:rPr lang="ru-RU" sz="1400" dirty="0" smtClean="0"/>
              <a:t>   объектов недвижимого  имущества (нежилой фонд);</a:t>
            </a:r>
          </a:p>
          <a:p>
            <a:pPr algn="just"/>
            <a:r>
              <a:rPr lang="ru-RU" sz="1400" b="1" u="sng" dirty="0"/>
              <a:t> 3</a:t>
            </a:r>
            <a:r>
              <a:rPr lang="ru-RU" sz="1400" b="1" u="sng" dirty="0" smtClean="0"/>
              <a:t>  </a:t>
            </a:r>
            <a:r>
              <a:rPr lang="ru-RU" sz="1400" dirty="0" smtClean="0"/>
              <a:t>муниципальных учреждения.</a:t>
            </a:r>
          </a:p>
          <a:p>
            <a:pPr algn="just"/>
            <a:r>
              <a:rPr lang="ru-RU" sz="1400" dirty="0"/>
              <a:t> </a:t>
            </a:r>
            <a:r>
              <a:rPr lang="ru-RU" sz="1400" dirty="0" smtClean="0"/>
              <a:t>   В 2015-2016 году  передано в собственность граждан (приватизировано) </a:t>
            </a:r>
            <a:r>
              <a:rPr lang="ru-RU" sz="1400" dirty="0"/>
              <a:t> </a:t>
            </a:r>
            <a:r>
              <a:rPr lang="ru-RU" sz="1400" dirty="0" smtClean="0"/>
              <a:t>3  жилых помещения.</a:t>
            </a:r>
          </a:p>
          <a:p>
            <a:pPr algn="just"/>
            <a:r>
              <a:rPr lang="ru-RU" sz="1400" dirty="0" smtClean="0"/>
              <a:t>    В администрации </a:t>
            </a:r>
            <a:r>
              <a:rPr lang="ru-RU" sz="1400" dirty="0" err="1" smtClean="0"/>
              <a:t>Маганского</a:t>
            </a:r>
            <a:r>
              <a:rPr lang="ru-RU" sz="1400" dirty="0" smtClean="0"/>
              <a:t> сельсовета на учете в качестве нуждающихся в улучшении жилищных условий состоит  43  человека.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40877" y="1729245"/>
            <a:ext cx="3559277" cy="3619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</a:rPr>
              <a:t>В целях обеспечения развития систем коммунальной инфраструктуры, повышения качества оказываемых потребителям услуг, улучшения экологической ситуации на территории поселения реализованы 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</a:rPr>
              <a:t>мероприятия: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</a:rPr>
              <a:t>Разработана Схема водоснабжения и водоотведения </a:t>
            </a:r>
            <a:r>
              <a:rPr lang="ru-RU" sz="1200" dirty="0" err="1" smtClean="0">
                <a:solidFill>
                  <a:schemeClr val="tx1"/>
                </a:solidFill>
                <a:latin typeface="+mj-lt"/>
                <a:ea typeface="Times New Roman"/>
              </a:rPr>
              <a:t>Маганского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</a:rPr>
              <a:t> сельсовета на 2015-2025 годы.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</a:rPr>
              <a:t>      Утверждена  муниципальная программа </a:t>
            </a:r>
            <a:r>
              <a:rPr lang="ru-RU" sz="1200" dirty="0" smtClean="0">
                <a:latin typeface="Times New Roman"/>
                <a:ea typeface="Times New Roman"/>
              </a:rPr>
              <a:t>«</a:t>
            </a:r>
            <a:r>
              <a:rPr lang="ru-RU" sz="1200" b="1" dirty="0" smtClean="0">
                <a:solidFill>
                  <a:prstClr val="black"/>
                </a:solidFill>
              </a:rPr>
              <a:t>Комплексное развитие </a:t>
            </a:r>
            <a:r>
              <a:rPr lang="ru-RU" sz="1200" b="1" dirty="0">
                <a:solidFill>
                  <a:prstClr val="black"/>
                </a:solidFill>
              </a:rPr>
              <a:t>коммунальной инфраструктуры  </a:t>
            </a:r>
            <a:r>
              <a:rPr lang="ru-RU" sz="1200" b="1" dirty="0" err="1">
                <a:solidFill>
                  <a:prstClr val="black"/>
                </a:solidFill>
              </a:rPr>
              <a:t>Маганского</a:t>
            </a:r>
            <a:r>
              <a:rPr lang="ru-RU" sz="1200" b="1" dirty="0">
                <a:solidFill>
                  <a:prstClr val="black"/>
                </a:solidFill>
              </a:rPr>
              <a:t> сельсовета на 2016-2019 годы и в перспективе до 2029 </a:t>
            </a:r>
            <a:r>
              <a:rPr lang="ru-RU" sz="1200" b="1" dirty="0" smtClean="0">
                <a:solidFill>
                  <a:prstClr val="black"/>
                </a:solidFill>
              </a:rPr>
              <a:t>года».</a:t>
            </a:r>
            <a:endParaRPr lang="ru-RU" sz="1200" b="1" dirty="0">
              <a:solidFill>
                <a:prstClr val="black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проводилась </a:t>
            </a:r>
            <a:r>
              <a:rPr lang="ru-RU" sz="1200" dirty="0">
                <a:solidFill>
                  <a:schemeClr val="tx1"/>
                </a:solidFill>
              </a:rPr>
              <a:t>работа по выявлению бесхозяйных объектов.  Подготовлена документация  на один объект  - ЛЭП для постановки на учет в качестве </a:t>
            </a:r>
            <a:r>
              <a:rPr lang="ru-RU" sz="1200" dirty="0" smtClean="0">
                <a:solidFill>
                  <a:schemeClr val="tx1"/>
                </a:solidFill>
              </a:rPr>
              <a:t>бесхозяйного.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6918" y="808708"/>
            <a:ext cx="7737986" cy="7521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Times New Roman"/>
              </a:rPr>
              <a:t>Экономическую </a:t>
            </a:r>
            <a:r>
              <a:rPr lang="ru-RU" sz="1400" b="1" dirty="0">
                <a:latin typeface="Times New Roman"/>
                <a:ea typeface="Times New Roman"/>
              </a:rPr>
              <a:t>основу местного самоуправления составляют находящееся в муниципальной собственности сельсовета имущество, средства бюджета сельсовета, а также имущественные права сельсовета</a:t>
            </a:r>
            <a:r>
              <a:rPr lang="ru-RU" sz="1400" b="1" dirty="0" smtClean="0">
                <a:latin typeface="Times New Roman"/>
                <a:ea typeface="Times New Roman"/>
              </a:rPr>
              <a:t>. ( Статья 57  Устава </a:t>
            </a:r>
            <a:r>
              <a:rPr lang="ru-RU" sz="1400" b="1" dirty="0" err="1" smtClean="0">
                <a:latin typeface="Times New Roman"/>
                <a:ea typeface="Times New Roman"/>
              </a:rPr>
              <a:t>Маганского</a:t>
            </a:r>
            <a:r>
              <a:rPr lang="ru-RU" sz="1400" b="1" dirty="0" smtClean="0">
                <a:latin typeface="Times New Roman"/>
                <a:ea typeface="Times New Roman"/>
              </a:rPr>
              <a:t> сельсовета).</a:t>
            </a:r>
            <a:endParaRPr lang="ru-RU" sz="14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14900" y="5425563"/>
            <a:ext cx="4140610" cy="13144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С целью повышения доходной части местного бюджета в 2016 году :</a:t>
            </a:r>
          </a:p>
          <a:p>
            <a:pPr algn="ctr"/>
            <a:r>
              <a:rPr lang="ru-RU" sz="1200" dirty="0" smtClean="0"/>
              <a:t>Утвержден Прогнозный План приватизации муниципального имущества на 2017 год.</a:t>
            </a:r>
            <a:endParaRPr lang="ru-RU" sz="1200" dirty="0"/>
          </a:p>
          <a:p>
            <a:pPr algn="ctr"/>
            <a:r>
              <a:rPr lang="ru-RU" sz="1200" dirty="0" smtClean="0"/>
              <a:t>Утвержден Перечень муниципального имущества, планируемого к передаче в концессию в 2017 году.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7319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639" y="275302"/>
            <a:ext cx="4257368" cy="6272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>
              <a:spcAft>
                <a:spcPts val="0"/>
              </a:spcAft>
            </a:pPr>
            <a:r>
              <a:rPr lang="ru-RU" sz="1400" b="1" i="1" dirty="0" smtClean="0">
                <a:latin typeface="+mj-lt"/>
                <a:ea typeface="Times New Roman"/>
              </a:rPr>
              <a:t>Водоснабжение</a:t>
            </a:r>
            <a:endParaRPr lang="ru-RU" sz="1400" dirty="0" smtClean="0">
              <a:latin typeface="+mj-lt"/>
              <a:ea typeface="Times New Roman"/>
            </a:endParaRPr>
          </a:p>
          <a:p>
            <a:pPr indent="215900" algn="just">
              <a:spcAft>
                <a:spcPts val="0"/>
              </a:spcAft>
            </a:pPr>
            <a:r>
              <a:rPr lang="ru-RU" sz="1250" dirty="0" smtClean="0">
                <a:latin typeface="+mj-lt"/>
                <a:ea typeface="Times New Roman"/>
                <a:cs typeface="Times New Roman"/>
              </a:rPr>
              <a:t>Обеспечением населения Маганского сельсовета услугами водоснабжения в 2016 году занималось ООО «ЖКХ» (</a:t>
            </a:r>
            <a:r>
              <a:rPr lang="ru-RU" sz="1250" dirty="0" err="1" smtClean="0">
                <a:latin typeface="+mj-lt"/>
                <a:ea typeface="Times New Roman"/>
                <a:cs typeface="Times New Roman"/>
              </a:rPr>
              <a:t>с.Зыково</a:t>
            </a:r>
            <a:r>
              <a:rPr lang="ru-RU" sz="1250" dirty="0" smtClean="0">
                <a:latin typeface="+mj-lt"/>
                <a:ea typeface="Times New Roman"/>
                <a:cs typeface="Times New Roman"/>
              </a:rPr>
              <a:t>).</a:t>
            </a:r>
          </a:p>
          <a:p>
            <a:pPr algn="just">
              <a:spcAft>
                <a:spcPts val="0"/>
              </a:spcAft>
            </a:pPr>
            <a:r>
              <a:rPr lang="ru-RU" sz="1250" dirty="0" smtClean="0">
                <a:latin typeface="+mj-lt"/>
                <a:ea typeface="Times New Roman"/>
              </a:rPr>
              <a:t>      Для решения вопросов водоснабжения на территории поселения имеются:</a:t>
            </a:r>
          </a:p>
          <a:p>
            <a:pPr algn="just">
              <a:spcAft>
                <a:spcPts val="0"/>
              </a:spcAft>
            </a:pPr>
            <a:r>
              <a:rPr lang="ru-RU" sz="1250" dirty="0">
                <a:latin typeface="+mj-lt"/>
                <a:ea typeface="Times New Roman"/>
              </a:rPr>
              <a:t> </a:t>
            </a:r>
            <a:r>
              <a:rPr lang="ru-RU" sz="1250" dirty="0" smtClean="0">
                <a:latin typeface="+mj-lt"/>
                <a:ea typeface="Times New Roman"/>
              </a:rPr>
              <a:t>  - 5 водозаборных скважин , водонапорные башни, водопроводные сети в пос. Березовский;</a:t>
            </a:r>
          </a:p>
          <a:p>
            <a:pPr algn="just">
              <a:spcAft>
                <a:spcPts val="0"/>
              </a:spcAft>
            </a:pPr>
            <a:r>
              <a:rPr lang="ru-RU" sz="1250" dirty="0">
                <a:latin typeface="+mj-lt"/>
                <a:ea typeface="Times New Roman"/>
              </a:rPr>
              <a:t> </a:t>
            </a:r>
            <a:r>
              <a:rPr lang="ru-RU" sz="1250" dirty="0" smtClean="0">
                <a:latin typeface="+mj-lt"/>
                <a:ea typeface="Times New Roman"/>
              </a:rPr>
              <a:t>   - водозаборная скважина с водонапорной башней, водопроводом с колонкой в с. </a:t>
            </a:r>
            <a:r>
              <a:rPr lang="ru-RU" sz="1250" dirty="0" err="1" smtClean="0">
                <a:latin typeface="+mj-lt"/>
                <a:ea typeface="Times New Roman"/>
              </a:rPr>
              <a:t>Маганск</a:t>
            </a:r>
            <a:r>
              <a:rPr lang="ru-RU" sz="1250" dirty="0" smtClean="0">
                <a:latin typeface="+mj-lt"/>
                <a:ea typeface="Times New Roman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ru-RU" sz="1250" dirty="0">
                <a:latin typeface="+mj-lt"/>
                <a:ea typeface="Times New Roman"/>
              </a:rPr>
              <a:t> </a:t>
            </a:r>
            <a:r>
              <a:rPr lang="ru-RU" sz="1250" dirty="0" smtClean="0">
                <a:latin typeface="+mj-lt"/>
                <a:ea typeface="Times New Roman"/>
              </a:rPr>
              <a:t>    - водозаборная скважина в пос. Верхняя </a:t>
            </a:r>
            <a:r>
              <a:rPr lang="ru-RU" sz="1250" dirty="0" err="1" smtClean="0">
                <a:latin typeface="+mj-lt"/>
                <a:ea typeface="Times New Roman"/>
              </a:rPr>
              <a:t>Базаиха</a:t>
            </a:r>
            <a:r>
              <a:rPr lang="ru-RU" sz="1250" dirty="0" smtClean="0">
                <a:latin typeface="+mj-lt"/>
                <a:ea typeface="Times New Roman"/>
              </a:rPr>
              <a:t>.</a:t>
            </a:r>
            <a:endParaRPr lang="ru-RU" sz="1250" dirty="0" smtClean="0">
              <a:latin typeface="Times New Roman"/>
              <a:ea typeface="Times New Roman"/>
            </a:endParaRPr>
          </a:p>
          <a:p>
            <a:pPr indent="215900" algn="just">
              <a:lnSpc>
                <a:spcPct val="115000"/>
              </a:lnSpc>
              <a:spcAft>
                <a:spcPts val="0"/>
              </a:spcAft>
            </a:pPr>
            <a:r>
              <a:rPr lang="ru-RU" sz="1250" dirty="0">
                <a:latin typeface="+mj-lt"/>
                <a:ea typeface="Times New Roman"/>
                <a:cs typeface="Times New Roman"/>
              </a:rPr>
              <a:t>Из общего количества водопроводных сетей, ветхие сети составляют </a:t>
            </a:r>
            <a:r>
              <a:rPr lang="ru-RU" sz="1250" dirty="0" smtClean="0">
                <a:latin typeface="+mj-lt"/>
                <a:ea typeface="Times New Roman"/>
                <a:cs typeface="Times New Roman"/>
              </a:rPr>
              <a:t>3,5 </a:t>
            </a:r>
            <a:r>
              <a:rPr lang="ru-RU" sz="1250" dirty="0">
                <a:latin typeface="+mj-lt"/>
                <a:ea typeface="Times New Roman"/>
                <a:cs typeface="Times New Roman"/>
              </a:rPr>
              <a:t>км  или  </a:t>
            </a:r>
            <a:r>
              <a:rPr lang="ru-RU" sz="1250" dirty="0" smtClean="0">
                <a:latin typeface="+mj-lt"/>
                <a:ea typeface="Times New Roman"/>
                <a:cs typeface="Times New Roman"/>
              </a:rPr>
              <a:t>90%. </a:t>
            </a:r>
            <a:r>
              <a:rPr lang="ru-RU" sz="1250" dirty="0">
                <a:latin typeface="+mj-lt"/>
                <a:ea typeface="Times New Roman"/>
                <a:cs typeface="Times New Roman"/>
              </a:rPr>
              <a:t>На водопроводных сетях в связи с их изношенностью возникает большое количество </a:t>
            </a:r>
            <a:r>
              <a:rPr lang="ru-RU" sz="1250" dirty="0" smtClean="0">
                <a:latin typeface="+mj-lt"/>
                <a:ea typeface="Times New Roman"/>
                <a:cs typeface="Times New Roman"/>
              </a:rPr>
              <a:t>аварий.</a:t>
            </a:r>
          </a:p>
          <a:p>
            <a:pPr indent="215900" algn="just">
              <a:lnSpc>
                <a:spcPct val="115000"/>
              </a:lnSpc>
              <a:spcAft>
                <a:spcPts val="0"/>
              </a:spcAft>
            </a:pPr>
            <a:r>
              <a:rPr lang="ru-RU" sz="1250" dirty="0">
                <a:latin typeface="+mj-lt"/>
                <a:ea typeface="Times New Roman"/>
              </a:rPr>
              <a:t>В целях обеспечения потребителей </a:t>
            </a:r>
            <a:r>
              <a:rPr lang="ru-RU" sz="1250" dirty="0" err="1" smtClean="0">
                <a:latin typeface="+mj-lt"/>
                <a:ea typeface="Times New Roman"/>
              </a:rPr>
              <a:t>Маганского</a:t>
            </a:r>
            <a:r>
              <a:rPr lang="ru-RU" sz="1250" dirty="0" smtClean="0">
                <a:latin typeface="+mj-lt"/>
                <a:ea typeface="Times New Roman"/>
              </a:rPr>
              <a:t> сельсовета качественной </a:t>
            </a:r>
            <a:r>
              <a:rPr lang="ru-RU" sz="1250" dirty="0">
                <a:latin typeface="+mj-lt"/>
                <a:ea typeface="Times New Roman"/>
              </a:rPr>
              <a:t>питьевой водой и в требуемом её </a:t>
            </a:r>
            <a:r>
              <a:rPr lang="ru-RU" sz="1250" dirty="0" smtClean="0">
                <a:latin typeface="+mj-lt"/>
                <a:ea typeface="Times New Roman"/>
              </a:rPr>
              <a:t>количестве, необходимо  </a:t>
            </a:r>
            <a:r>
              <a:rPr lang="ru-RU" sz="1250" dirty="0">
                <a:latin typeface="+mj-lt"/>
                <a:ea typeface="Times New Roman"/>
              </a:rPr>
              <a:t>осуществить ряд </a:t>
            </a:r>
            <a:r>
              <a:rPr lang="ru-RU" sz="1250" dirty="0" err="1">
                <a:latin typeface="+mj-lt"/>
                <a:ea typeface="Times New Roman"/>
              </a:rPr>
              <a:t>высокозатратных</a:t>
            </a:r>
            <a:r>
              <a:rPr lang="ru-RU" sz="1250" dirty="0">
                <a:latin typeface="+mj-lt"/>
                <a:ea typeface="Times New Roman"/>
              </a:rPr>
              <a:t> мероприятий, таких как капитальный ремонт центрального водовода </a:t>
            </a:r>
            <a:r>
              <a:rPr lang="ru-RU" sz="1250" dirty="0" err="1" smtClean="0">
                <a:latin typeface="+mj-lt"/>
                <a:ea typeface="Times New Roman"/>
              </a:rPr>
              <a:t>пос.Березовский</a:t>
            </a:r>
            <a:r>
              <a:rPr lang="ru-RU" sz="1250" dirty="0" smtClean="0">
                <a:latin typeface="+mj-lt"/>
                <a:ea typeface="Times New Roman"/>
              </a:rPr>
              <a:t>, с. </a:t>
            </a:r>
            <a:r>
              <a:rPr lang="ru-RU" sz="1250" dirty="0" err="1" smtClean="0">
                <a:latin typeface="+mj-lt"/>
                <a:ea typeface="Times New Roman"/>
              </a:rPr>
              <a:t>Маганск</a:t>
            </a:r>
            <a:r>
              <a:rPr lang="ru-RU" sz="1250" dirty="0" smtClean="0">
                <a:latin typeface="+mj-lt"/>
                <a:ea typeface="Times New Roman"/>
              </a:rPr>
              <a:t>, которые пребывают </a:t>
            </a:r>
            <a:r>
              <a:rPr lang="ru-RU" sz="1250" dirty="0">
                <a:latin typeface="+mj-lt"/>
                <a:ea typeface="Times New Roman"/>
              </a:rPr>
              <a:t>в крайне изношенном состоянии, реконструировать  водонапорные башни</a:t>
            </a:r>
            <a:r>
              <a:rPr lang="ru-RU" sz="1250" dirty="0">
                <a:solidFill>
                  <a:srgbClr val="FF0000"/>
                </a:solidFill>
                <a:latin typeface="+mj-lt"/>
                <a:ea typeface="Times New Roman"/>
              </a:rPr>
              <a:t> </a:t>
            </a:r>
            <a:r>
              <a:rPr lang="ru-RU" sz="1250" dirty="0">
                <a:latin typeface="+mj-lt"/>
                <a:ea typeface="Times New Roman"/>
              </a:rPr>
              <a:t>по ул. </a:t>
            </a:r>
            <a:r>
              <a:rPr lang="ru-RU" sz="1250" dirty="0" smtClean="0">
                <a:latin typeface="+mj-lt"/>
                <a:ea typeface="Times New Roman"/>
              </a:rPr>
              <a:t>Пионерская в пос. Березовский,  водозаборную скважину в пос. </a:t>
            </a:r>
            <a:r>
              <a:rPr lang="ru-RU" sz="1250" dirty="0">
                <a:latin typeface="+mj-lt"/>
                <a:ea typeface="Times New Roman"/>
              </a:rPr>
              <a:t>В</a:t>
            </a:r>
            <a:r>
              <a:rPr lang="ru-RU" sz="1250" dirty="0" smtClean="0">
                <a:latin typeface="+mj-lt"/>
                <a:ea typeface="Times New Roman"/>
              </a:rPr>
              <a:t>ерхняя </a:t>
            </a:r>
            <a:r>
              <a:rPr lang="ru-RU" sz="1250" dirty="0" err="1" smtClean="0">
                <a:latin typeface="+mj-lt"/>
                <a:ea typeface="Times New Roman"/>
              </a:rPr>
              <a:t>Базаиха</a:t>
            </a:r>
            <a:r>
              <a:rPr lang="ru-RU" sz="1250" dirty="0" smtClean="0">
                <a:latin typeface="+mj-lt"/>
                <a:ea typeface="Times New Roman"/>
              </a:rPr>
              <a:t>.</a:t>
            </a:r>
          </a:p>
          <a:p>
            <a:pPr indent="215900" algn="just">
              <a:lnSpc>
                <a:spcPct val="115000"/>
              </a:lnSpc>
              <a:spcAft>
                <a:spcPts val="0"/>
              </a:spcAft>
            </a:pPr>
            <a:endParaRPr lang="ru-RU" sz="1250" dirty="0">
              <a:effectLst/>
              <a:latin typeface="+mj-lt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99819" y="275302"/>
            <a:ext cx="4208207" cy="62533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21590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+mj-lt"/>
                <a:ea typeface="Times New Roman"/>
                <a:cs typeface="Times New Roman"/>
              </a:rPr>
              <a:t>                      </a:t>
            </a:r>
          </a:p>
          <a:p>
            <a:pPr indent="215900" algn="just">
              <a:lnSpc>
                <a:spcPct val="115000"/>
              </a:lnSpc>
              <a:spcAft>
                <a:spcPts val="0"/>
              </a:spcAft>
            </a:pPr>
            <a:endParaRPr lang="ru-RU" sz="1200" b="1" i="1" dirty="0">
              <a:latin typeface="+mj-lt"/>
              <a:ea typeface="Times New Roman"/>
              <a:cs typeface="Times New Roman"/>
            </a:endParaRPr>
          </a:p>
          <a:p>
            <a:pPr indent="215900" algn="just">
              <a:lnSpc>
                <a:spcPct val="115000"/>
              </a:lnSpc>
              <a:spcAft>
                <a:spcPts val="0"/>
              </a:spcAft>
            </a:pPr>
            <a:endParaRPr lang="ru-RU" sz="1200" b="1" i="1" dirty="0" smtClean="0">
              <a:latin typeface="+mj-lt"/>
              <a:ea typeface="Times New Roman"/>
              <a:cs typeface="Times New Roman"/>
            </a:endParaRPr>
          </a:p>
          <a:p>
            <a:pPr indent="215900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latin typeface="+mj-lt"/>
                <a:ea typeface="Times New Roman"/>
                <a:cs typeface="Times New Roman"/>
              </a:rPr>
              <a:t>Водоотведение </a:t>
            </a:r>
          </a:p>
          <a:p>
            <a:pPr indent="215900" algn="just">
              <a:lnSpc>
                <a:spcPct val="115000"/>
              </a:lnSpc>
              <a:spcAft>
                <a:spcPts val="0"/>
              </a:spcAft>
            </a:pPr>
            <a:r>
              <a:rPr lang="ru-RU" sz="1250" dirty="0" smtClean="0">
                <a:latin typeface="+mj-lt"/>
                <a:ea typeface="Times New Roman"/>
                <a:cs typeface="Times New Roman"/>
              </a:rPr>
              <a:t>Услугу </a:t>
            </a:r>
            <a:r>
              <a:rPr lang="ru-RU" sz="1250" dirty="0">
                <a:latin typeface="+mj-lt"/>
                <a:ea typeface="Times New Roman"/>
                <a:cs typeface="Times New Roman"/>
              </a:rPr>
              <a:t>по водоотведению в </a:t>
            </a:r>
            <a:r>
              <a:rPr lang="ru-RU" sz="1250" dirty="0" err="1" smtClean="0">
                <a:latin typeface="+mj-lt"/>
                <a:ea typeface="Times New Roman"/>
                <a:cs typeface="Times New Roman"/>
              </a:rPr>
              <a:t>Маганском</a:t>
            </a:r>
            <a:r>
              <a:rPr lang="ru-RU" sz="1250" dirty="0" smtClean="0">
                <a:latin typeface="+mj-lt"/>
                <a:ea typeface="Times New Roman"/>
                <a:cs typeface="Times New Roman"/>
              </a:rPr>
              <a:t> сельсовете  (</a:t>
            </a:r>
            <a:r>
              <a:rPr lang="ru-RU" sz="1250" dirty="0" err="1" smtClean="0">
                <a:latin typeface="+mj-lt"/>
                <a:ea typeface="Times New Roman"/>
                <a:cs typeface="Times New Roman"/>
              </a:rPr>
              <a:t>пос.Березовский</a:t>
            </a:r>
            <a:r>
              <a:rPr lang="ru-RU" sz="1250" dirty="0" smtClean="0">
                <a:latin typeface="+mj-lt"/>
                <a:ea typeface="Times New Roman"/>
                <a:cs typeface="Times New Roman"/>
              </a:rPr>
              <a:t>) оказывает ООО «ЖКХ» </a:t>
            </a:r>
            <a:r>
              <a:rPr lang="ru-RU" sz="1250" dirty="0" err="1" smtClean="0">
                <a:latin typeface="+mj-lt"/>
                <a:ea typeface="Times New Roman"/>
                <a:cs typeface="Times New Roman"/>
              </a:rPr>
              <a:t>с.Зыково</a:t>
            </a:r>
            <a:r>
              <a:rPr lang="ru-RU" sz="1250" dirty="0" smtClean="0">
                <a:latin typeface="+mj-lt"/>
                <a:ea typeface="Times New Roman"/>
                <a:cs typeface="Times New Roman"/>
              </a:rPr>
              <a:t>.</a:t>
            </a:r>
            <a:endParaRPr lang="ru-RU" sz="1250" dirty="0">
              <a:latin typeface="+mj-lt"/>
              <a:ea typeface="Times New Roman"/>
              <a:cs typeface="Times New Roman"/>
            </a:endParaRPr>
          </a:p>
          <a:p>
            <a:pPr indent="215900" algn="just">
              <a:lnSpc>
                <a:spcPct val="115000"/>
              </a:lnSpc>
              <a:spcAft>
                <a:spcPts val="0"/>
              </a:spcAft>
            </a:pPr>
            <a:r>
              <a:rPr lang="ru-RU" sz="1250" dirty="0">
                <a:latin typeface="+mj-lt"/>
                <a:ea typeface="Times New Roman"/>
                <a:cs typeface="Times New Roman"/>
              </a:rPr>
              <a:t>Для обеспечения населения централизованным водоотведением на территории поселения имеются </a:t>
            </a:r>
            <a:r>
              <a:rPr lang="ru-RU" sz="1250" dirty="0" smtClean="0">
                <a:latin typeface="+mj-lt"/>
                <a:ea typeface="Times New Roman"/>
                <a:cs typeface="Times New Roman"/>
              </a:rPr>
              <a:t> очистные сооружения, канализационно- насосная станция, канализационные сети  </a:t>
            </a:r>
            <a:r>
              <a:rPr lang="ru-RU" sz="1250" dirty="0">
                <a:latin typeface="+mj-lt"/>
                <a:ea typeface="Times New Roman"/>
                <a:cs typeface="Times New Roman"/>
              </a:rPr>
              <a:t>общей протяжённостью </a:t>
            </a:r>
            <a:r>
              <a:rPr lang="ru-RU" sz="1250" dirty="0" smtClean="0">
                <a:latin typeface="+mj-lt"/>
                <a:ea typeface="Times New Roman"/>
                <a:cs typeface="Times New Roman"/>
              </a:rPr>
              <a:t>3,7 км,  сетей, которые  ветхие</a:t>
            </a:r>
            <a:r>
              <a:rPr lang="ru-RU" sz="1250" dirty="0">
                <a:latin typeface="+mj-lt"/>
                <a:ea typeface="Times New Roman"/>
                <a:cs typeface="Times New Roman"/>
              </a:rPr>
              <a:t>, что составляет </a:t>
            </a:r>
            <a:r>
              <a:rPr lang="ru-RU" sz="1250" dirty="0" smtClean="0">
                <a:latin typeface="+mj-lt"/>
                <a:ea typeface="Times New Roman"/>
                <a:cs typeface="Times New Roman"/>
              </a:rPr>
              <a:t>90%. </a:t>
            </a:r>
            <a:r>
              <a:rPr lang="ru-RU" sz="1250" dirty="0" smtClean="0">
                <a:latin typeface="+mj-lt"/>
                <a:ea typeface="Times New Roman"/>
              </a:rPr>
              <a:t>Очистные сооружения пос. Березовский находятся в аварийном состоянии с 2006 года, что негативно сказывается на окружающей среде.</a:t>
            </a:r>
          </a:p>
          <a:p>
            <a:pPr lvl="0" algn="just"/>
            <a:r>
              <a:rPr lang="ru-RU" sz="1250" dirty="0" smtClean="0">
                <a:solidFill>
                  <a:prstClr val="black"/>
                </a:solidFill>
                <a:ea typeface="Times New Roman"/>
              </a:rPr>
              <a:t>      Хочется </a:t>
            </a:r>
            <a:r>
              <a:rPr lang="ru-RU" sz="1250" dirty="0">
                <a:solidFill>
                  <a:prstClr val="black"/>
                </a:solidFill>
                <a:ea typeface="Times New Roman"/>
              </a:rPr>
              <a:t>отметить, что, благодаря </a:t>
            </a:r>
            <a:r>
              <a:rPr lang="ru-RU" sz="1250" dirty="0" smtClean="0">
                <a:solidFill>
                  <a:prstClr val="black"/>
                </a:solidFill>
                <a:ea typeface="Times New Roman"/>
              </a:rPr>
              <a:t>поддержке в 2016 году </a:t>
            </a:r>
            <a:r>
              <a:rPr lang="ru-RU" sz="1250" dirty="0">
                <a:solidFill>
                  <a:prstClr val="black"/>
                </a:solidFill>
                <a:ea typeface="Times New Roman"/>
              </a:rPr>
              <a:t>Губернатора Красноярского края </a:t>
            </a:r>
            <a:r>
              <a:rPr lang="ru-RU" sz="1250" dirty="0" err="1">
                <a:solidFill>
                  <a:prstClr val="black"/>
                </a:solidFill>
                <a:ea typeface="Times New Roman"/>
              </a:rPr>
              <a:t>В.А.Толоконского</a:t>
            </a:r>
            <a:r>
              <a:rPr lang="ru-RU" sz="1250" dirty="0">
                <a:solidFill>
                  <a:prstClr val="black"/>
                </a:solidFill>
                <a:ea typeface="Times New Roman"/>
              </a:rPr>
              <a:t>, Правительства края, администрации Березовского района, в рамках государственной программы Красноярского </a:t>
            </a:r>
            <a:r>
              <a:rPr lang="ru-RU" sz="1250" dirty="0" smtClean="0">
                <a:solidFill>
                  <a:prstClr val="black"/>
                </a:solidFill>
                <a:ea typeface="Times New Roman"/>
              </a:rPr>
              <a:t>края «Реформирование и модернизация жилищно-коммунального хозяйства и повышение энергетической эффективности»  </a:t>
            </a:r>
            <a:r>
              <a:rPr lang="ru-RU" sz="1250" dirty="0">
                <a:solidFill>
                  <a:prstClr val="black"/>
                </a:solidFill>
                <a:ea typeface="Times New Roman"/>
              </a:rPr>
              <a:t>в период 2017-2018 годов планируется строительство модульных очистных сооружений в </a:t>
            </a:r>
            <a:r>
              <a:rPr lang="ru-RU" sz="1250" dirty="0" err="1">
                <a:solidFill>
                  <a:prstClr val="black"/>
                </a:solidFill>
                <a:ea typeface="Times New Roman"/>
              </a:rPr>
              <a:t>пос.Березовский</a:t>
            </a:r>
            <a:r>
              <a:rPr lang="ru-RU" sz="1250" dirty="0">
                <a:solidFill>
                  <a:prstClr val="black"/>
                </a:solidFill>
                <a:ea typeface="Times New Roman"/>
              </a:rPr>
              <a:t>, тем самым будет решена  проблема модернизации существующих очистных сооружений и охраны окружающей среды</a:t>
            </a:r>
            <a:r>
              <a:rPr lang="ru-RU" sz="1250" dirty="0" smtClean="0">
                <a:solidFill>
                  <a:prstClr val="black"/>
                </a:solidFill>
                <a:ea typeface="Times New Roman"/>
              </a:rPr>
              <a:t>.</a:t>
            </a:r>
          </a:p>
          <a:p>
            <a:pPr lvl="0" algn="just"/>
            <a:endParaRPr lang="ru-RU" sz="1200" dirty="0">
              <a:solidFill>
                <a:prstClr val="black"/>
              </a:solidFill>
            </a:endParaRPr>
          </a:p>
          <a:p>
            <a:pPr indent="215900" algn="just">
              <a:lnSpc>
                <a:spcPct val="115000"/>
              </a:lnSpc>
              <a:spcAft>
                <a:spcPts val="0"/>
              </a:spcAft>
            </a:pPr>
            <a:endParaRPr lang="ru-RU" sz="12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3897" y="108153"/>
            <a:ext cx="7069393" cy="412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ЖИЛИЩНО-КОММУНАЛЬНОЕ ХОЗЯЙСТВО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9571" y="137651"/>
            <a:ext cx="8121445" cy="5112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МУНИЦИПАЛЬНЫЕ БЮДЖЕТНЫЕ УЧРЕЖДЕНИЯ КУЛЬТУРЫ МАГАНСКОГО СЕЛЬСОВЕТА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320" y="1022245"/>
            <a:ext cx="3900950" cy="13542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Муниципальное бюджетное учреждение культуры «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Маганская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централизованная  клубная система»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Штатная численность работников –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14 человек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6771" y="1510744"/>
            <a:ext cx="3097160" cy="4794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Дом культуры пос. Березовский</a:t>
            </a:r>
          </a:p>
          <a:p>
            <a:pPr algn="ctr"/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66771" y="952501"/>
            <a:ext cx="3097160" cy="3932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Маганский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сельский Дом культуры</a:t>
            </a:r>
          </a:p>
          <a:p>
            <a:pPr algn="ctr"/>
            <a:endParaRPr lang="ru-RU" sz="1200" dirty="0"/>
          </a:p>
        </p:txBody>
      </p:sp>
      <p:sp>
        <p:nvSpPr>
          <p:cNvPr id="6" name="Стрелка вниз 5"/>
          <p:cNvSpPr/>
          <p:nvPr/>
        </p:nvSpPr>
        <p:spPr>
          <a:xfrm rot="5400000" flipV="1">
            <a:off x="4372855" y="3387628"/>
            <a:ext cx="394765" cy="5819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4335932" y="1911956"/>
            <a:ext cx="441481" cy="6090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6200000">
            <a:off x="4389141" y="3896128"/>
            <a:ext cx="445830" cy="635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92833" y="2171682"/>
            <a:ext cx="3097160" cy="4096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Клуб пос. Верхняя 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Базаиха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7786" y="2854552"/>
            <a:ext cx="3898490" cy="14588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srgbClr val="EB641B">
                    <a:lumMod val="50000"/>
                  </a:srgbClr>
                </a:solidFill>
              </a:rPr>
              <a:t>Муниципальное бюджетное учреждение культуры «</a:t>
            </a:r>
            <a:r>
              <a:rPr lang="ru-RU" sz="1200" b="1" dirty="0" err="1">
                <a:solidFill>
                  <a:srgbClr val="EB641B">
                    <a:lumMod val="50000"/>
                  </a:srgbClr>
                </a:solidFill>
              </a:rPr>
              <a:t>Маганская</a:t>
            </a:r>
            <a:r>
              <a:rPr lang="ru-RU" sz="1200" b="1" dirty="0">
                <a:solidFill>
                  <a:srgbClr val="EB641B">
                    <a:lumMod val="50000"/>
                  </a:srgbClr>
                </a:solidFill>
              </a:rPr>
              <a:t> централизованная библиотечная система</a:t>
            </a:r>
            <a:r>
              <a:rPr lang="ru-RU" sz="1200" b="1" dirty="0" smtClean="0">
                <a:solidFill>
                  <a:srgbClr val="EB641B">
                    <a:lumMod val="50000"/>
                  </a:srgbClr>
                </a:solidFill>
              </a:rPr>
              <a:t>»</a:t>
            </a:r>
          </a:p>
          <a:p>
            <a:pPr lvl="0" algn="ctr"/>
            <a:r>
              <a:rPr lang="ru-RU" sz="1200" b="1" dirty="0" smtClean="0">
                <a:solidFill>
                  <a:srgbClr val="EB641B">
                    <a:lumMod val="50000"/>
                  </a:srgbClr>
                </a:solidFill>
              </a:rPr>
              <a:t>Штатная численность работников –</a:t>
            </a:r>
          </a:p>
          <a:p>
            <a:pPr lvl="0" algn="ctr"/>
            <a:r>
              <a:rPr lang="ru-RU" sz="1200" b="1" dirty="0" smtClean="0">
                <a:solidFill>
                  <a:srgbClr val="EB641B">
                    <a:lumMod val="50000"/>
                  </a:srgbClr>
                </a:solidFill>
              </a:rPr>
              <a:t> 5 человек  </a:t>
            </a:r>
            <a:endParaRPr lang="ru-RU" sz="1200" b="1" dirty="0">
              <a:solidFill>
                <a:srgbClr val="EB641B">
                  <a:lumMod val="50000"/>
                </a:srgb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92833" y="2818524"/>
            <a:ext cx="3524866" cy="5359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Маганская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сельская библиотека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92833" y="3481217"/>
            <a:ext cx="3675504" cy="3947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Березовская сельская библиотека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 rot="16200000">
            <a:off x="4367683" y="2691629"/>
            <a:ext cx="415714" cy="583559"/>
          </a:xfrm>
          <a:prstGeom prst="downArrow">
            <a:avLst>
              <a:gd name="adj1" fmla="val 50000"/>
              <a:gd name="adj2" fmla="val 430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953661" y="3992049"/>
            <a:ext cx="3854245" cy="5701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Сельская библиотека пос. Верхняя </a:t>
            </a:r>
            <a:r>
              <a:rPr lang="ru-RU" sz="1400" b="1" dirty="0" err="1" smtClean="0">
                <a:solidFill>
                  <a:schemeClr val="accent3">
                    <a:lumMod val="50000"/>
                  </a:schemeClr>
                </a:solidFill>
              </a:rPr>
              <a:t>Базаиха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 rot="16200000">
            <a:off x="4365732" y="1408417"/>
            <a:ext cx="377287" cy="5819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6200000">
            <a:off x="4362847" y="880693"/>
            <a:ext cx="413661" cy="583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7929" y="4711850"/>
            <a:ext cx="8659258" cy="21461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>
              <a:spcAft>
                <a:spcPts val="0"/>
              </a:spcAft>
            </a:pPr>
            <a:r>
              <a:rPr lang="ru-RU" sz="1200" dirty="0" smtClean="0">
                <a:latin typeface="+mj-lt"/>
                <a:ea typeface="Times New Roman"/>
              </a:rPr>
              <a:t>Работники </a:t>
            </a:r>
            <a:r>
              <a:rPr lang="ru-RU" sz="1200" dirty="0">
                <a:latin typeface="+mj-lt"/>
                <a:ea typeface="Times New Roman"/>
              </a:rPr>
              <a:t>культуры осуществляют свою деятельность по утвержденной </a:t>
            </a:r>
            <a:r>
              <a:rPr lang="ru-RU" sz="1200" dirty="0" smtClean="0">
                <a:latin typeface="+mj-lt"/>
                <a:ea typeface="Times New Roman"/>
              </a:rPr>
              <a:t>муниципальной  </a:t>
            </a:r>
            <a:r>
              <a:rPr lang="ru-RU" sz="1200" dirty="0">
                <a:latin typeface="+mj-lt"/>
                <a:ea typeface="Times New Roman"/>
              </a:rPr>
              <a:t>программе. Проводятся разноплановые мероприятия по вовлечению населения в культурную жизнь села, развитию и реализации их творческих возможностей. </a:t>
            </a:r>
            <a:r>
              <a:rPr lang="ru-RU" sz="1200" dirty="0" smtClean="0">
                <a:latin typeface="+mj-lt"/>
                <a:ea typeface="Times New Roman"/>
              </a:rPr>
              <a:t>В 2016 году  количество потребителей, воспользовавшихся услугой по организации деятельности клубных формирований составило – 206 чел., услугой по созданию концертов и концертных программ – 8479 чел., количество  клубных формирований и формирований  самодеятельного творчества составило – 21. Муниципальное задание  МБУК «</a:t>
            </a:r>
            <a:r>
              <a:rPr lang="ru-RU" sz="1200" dirty="0" err="1" smtClean="0">
                <a:latin typeface="+mj-lt"/>
                <a:ea typeface="Times New Roman"/>
              </a:rPr>
              <a:t>Маганская</a:t>
            </a:r>
            <a:r>
              <a:rPr lang="ru-RU" sz="1200" dirty="0" smtClean="0">
                <a:latin typeface="+mj-lt"/>
                <a:ea typeface="Times New Roman"/>
              </a:rPr>
              <a:t> ЦКС» в 2016 году выполнено в полном объеме.</a:t>
            </a:r>
          </a:p>
          <a:p>
            <a:pPr indent="457200" algn="just">
              <a:spcAft>
                <a:spcPts val="0"/>
              </a:spcAft>
            </a:pPr>
            <a:r>
              <a:rPr lang="ru-RU" sz="1200" dirty="0">
                <a:latin typeface="+mj-lt"/>
                <a:ea typeface="Times New Roman"/>
              </a:rPr>
              <a:t>Для обеспечения полноценного культурного обслуживания населения необходимо решить вопросы укрепления материально-технической базы современным оборудованием, произвести капитальный ремонт </a:t>
            </a:r>
            <a:r>
              <a:rPr lang="ru-RU" sz="1200" dirty="0" smtClean="0">
                <a:latin typeface="+mj-lt"/>
                <a:ea typeface="Times New Roman"/>
              </a:rPr>
              <a:t>крыши, </a:t>
            </a:r>
            <a:r>
              <a:rPr lang="ru-RU" sz="1200" dirty="0" err="1" smtClean="0">
                <a:latin typeface="+mj-lt"/>
                <a:ea typeface="Times New Roman"/>
              </a:rPr>
              <a:t>отмостков</a:t>
            </a:r>
            <a:r>
              <a:rPr lang="ru-RU" sz="1200" dirty="0" smtClean="0">
                <a:latin typeface="+mj-lt"/>
                <a:ea typeface="Times New Roman"/>
              </a:rPr>
              <a:t>, входной группы  </a:t>
            </a:r>
            <a:r>
              <a:rPr lang="ru-RU" sz="1200" dirty="0" err="1" smtClean="0">
                <a:latin typeface="+mj-lt"/>
                <a:ea typeface="Times New Roman"/>
              </a:rPr>
              <a:t>Маганского</a:t>
            </a:r>
            <a:r>
              <a:rPr lang="ru-RU" sz="1200" dirty="0" smtClean="0">
                <a:latin typeface="+mj-lt"/>
                <a:ea typeface="Times New Roman"/>
              </a:rPr>
              <a:t> СДК,  ремонт окон, входной группы  СДК </a:t>
            </a:r>
            <a:r>
              <a:rPr lang="ru-RU" sz="1200" dirty="0" err="1" smtClean="0">
                <a:latin typeface="+mj-lt"/>
                <a:ea typeface="Times New Roman"/>
              </a:rPr>
              <a:t>п.Березовский</a:t>
            </a:r>
            <a:r>
              <a:rPr lang="ru-RU" sz="1200" dirty="0" smtClean="0">
                <a:latin typeface="+mj-lt"/>
                <a:ea typeface="Times New Roman"/>
              </a:rPr>
              <a:t>, ремонт электропроводки в клубе пос. Верхняя </a:t>
            </a:r>
            <a:r>
              <a:rPr lang="ru-RU" sz="1200" dirty="0" err="1" smtClean="0">
                <a:latin typeface="+mj-lt"/>
                <a:ea typeface="Times New Roman"/>
              </a:rPr>
              <a:t>Базаиха</a:t>
            </a:r>
            <a:r>
              <a:rPr lang="ru-RU" sz="1200" dirty="0" smtClean="0">
                <a:latin typeface="+mj-lt"/>
                <a:ea typeface="Times New Roman"/>
              </a:rPr>
              <a:t>. </a:t>
            </a:r>
            <a:endParaRPr lang="ru-RU" sz="1200" dirty="0">
              <a:effectLst/>
              <a:latin typeface="+mj-lt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18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3329" y="282677"/>
            <a:ext cx="6341805" cy="4154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К У Л Ь Т У Р 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491" y="850488"/>
            <a:ext cx="4807974" cy="6636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На территории 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Маганского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сельсовета в пос. Березовский проводится ежегодный фестиваль казачьей культуры «Любо!»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7" name="Picture 3" descr="F:\Фотоархив\Фото - Маганск\27.08.2011 - Фестиваль казачьей песни ЛЮБО! в Березовском поселке\Изображение 5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654" y="4886708"/>
            <a:ext cx="2595717" cy="193695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8063" y="1631537"/>
            <a:ext cx="2495550" cy="172802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778" y="3181728"/>
            <a:ext cx="2495550" cy="175997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33524" y="850487"/>
            <a:ext cx="3739099" cy="6587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Фестиваль русской культуры «Березовая сторона» в с. 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Маганск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2" descr="F:\Фотоархив\Фото - Маганск\Троица 2012\IMG_07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3525" y="4325118"/>
            <a:ext cx="2726609" cy="163215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архив\Фото - Маганск\Троица. 2011.06.12\Изображение 06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9162" y="1658577"/>
            <a:ext cx="2415972" cy="1713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Фотоархив\Фото - Маганск\Троица. 2011.06.12\Изображение 10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1511" y="3116210"/>
            <a:ext cx="2802193" cy="162723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Фотоархив\Фото - Маганск\Троица 2012\IMG_073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644" y="5482176"/>
            <a:ext cx="2134980" cy="127258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91" y="1631537"/>
            <a:ext cx="2403987" cy="176735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179" y="4969593"/>
            <a:ext cx="2407213" cy="178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42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27638" y="1135626"/>
            <a:ext cx="377558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986" y="3782962"/>
            <a:ext cx="4050890" cy="26153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2532" y="127819"/>
            <a:ext cx="4463845" cy="29300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27638" y="2967038"/>
            <a:ext cx="3775587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Концерты детского </a:t>
            </a:r>
            <a:r>
              <a:rPr lang="ru-RU" dirty="0" smtClean="0"/>
              <a:t>творчества</a:t>
            </a:r>
          </a:p>
          <a:p>
            <a:pPr algn="ctr"/>
            <a:r>
              <a:rPr lang="ru-RU" dirty="0" smtClean="0"/>
              <a:t>«Весенняя капель»</a:t>
            </a:r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68" y="84343"/>
            <a:ext cx="3746090" cy="264456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4071" y="2537950"/>
            <a:ext cx="3755922" cy="11872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dirty="0">
                <a:solidFill>
                  <a:prstClr val="black"/>
                </a:solidFill>
              </a:rPr>
              <a:t>20 марта </a:t>
            </a:r>
            <a:r>
              <a:rPr lang="ru-RU" sz="1000" dirty="0" smtClean="0">
                <a:solidFill>
                  <a:prstClr val="black"/>
                </a:solidFill>
              </a:rPr>
              <a:t>2016 в </a:t>
            </a:r>
            <a:r>
              <a:rPr lang="ru-RU" sz="1000" dirty="0">
                <a:solidFill>
                  <a:prstClr val="black"/>
                </a:solidFill>
              </a:rPr>
              <a:t>г. Красноярск состоялся  Всероссийский фестиваль творчества «</a:t>
            </a:r>
            <a:r>
              <a:rPr lang="ru-RU" sz="1000" dirty="0" err="1">
                <a:solidFill>
                  <a:prstClr val="black"/>
                </a:solidFill>
              </a:rPr>
              <a:t>Диапозон</a:t>
            </a:r>
            <a:r>
              <a:rPr lang="ru-RU" sz="1000" dirty="0">
                <a:solidFill>
                  <a:prstClr val="black"/>
                </a:solidFill>
              </a:rPr>
              <a:t> Сибири». Среди любительских коллективов народного пения детский фольклорный ансамбль «Волюшка» </a:t>
            </a:r>
            <a:r>
              <a:rPr lang="ru-RU" sz="1000" dirty="0" err="1">
                <a:solidFill>
                  <a:prstClr val="black"/>
                </a:solidFill>
              </a:rPr>
              <a:t>Маганского</a:t>
            </a:r>
            <a:r>
              <a:rPr lang="ru-RU" sz="1000" dirty="0">
                <a:solidFill>
                  <a:prstClr val="black"/>
                </a:solidFill>
              </a:rPr>
              <a:t> сельского дома культуры (руководитель Анастасия Высоцкая) признан дипломантом 1 степени в конкурсной  номинации «Детский </a:t>
            </a:r>
            <a:r>
              <a:rPr lang="ru-RU" sz="1000" dirty="0" err="1">
                <a:solidFill>
                  <a:prstClr val="black"/>
                </a:solidFill>
              </a:rPr>
              <a:t>диапозон</a:t>
            </a:r>
            <a:r>
              <a:rPr lang="ru-RU" sz="1000" dirty="0">
                <a:solidFill>
                  <a:prstClr val="black"/>
                </a:solidFill>
              </a:rPr>
              <a:t>».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54" y="3773282"/>
            <a:ext cx="3505200" cy="219259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8594" y="5821314"/>
            <a:ext cx="3854244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000" dirty="0" smtClean="0">
                <a:solidFill>
                  <a:prstClr val="black"/>
                </a:solidFill>
              </a:rPr>
              <a:t>Детский </a:t>
            </a:r>
            <a:r>
              <a:rPr lang="ru-RU" sz="1000" dirty="0">
                <a:solidFill>
                  <a:prstClr val="black"/>
                </a:solidFill>
              </a:rPr>
              <a:t>фольклорный ансамбль «Волюшка» под руководством Анастасии Высоцкой и аккомпаниатора Владимира </a:t>
            </a:r>
            <a:r>
              <a:rPr lang="ru-RU" sz="1000" dirty="0" err="1">
                <a:solidFill>
                  <a:prstClr val="black"/>
                </a:solidFill>
              </a:rPr>
              <a:t>Будилина</a:t>
            </a:r>
            <a:r>
              <a:rPr lang="ru-RU" sz="1000" dirty="0">
                <a:solidFill>
                  <a:prstClr val="black"/>
                </a:solidFill>
              </a:rPr>
              <a:t> (баян) стал победителем на региональном этапе всероссийского конкурса «Земля талантов» в номинации «народный вокал» дети от 8 до 10 лет.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386" y="3935362"/>
            <a:ext cx="4050890" cy="26153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0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927075"/>
            <a:ext cx="3876675" cy="272399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1045" y="3545141"/>
            <a:ext cx="4414684" cy="938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11-13 марта 2016 г. в г. Красноярске, на базе муниципального автономного учреждения «Городской Дворец культуры», проходил Краевой смотр-конкурс исполнителей народной песни «Сибирская глубинка». Ансамбль русской песни «</a:t>
            </a:r>
            <a:r>
              <a:rPr lang="ru-RU" sz="1000" dirty="0" err="1"/>
              <a:t>Воталинка</a:t>
            </a:r>
            <a:r>
              <a:rPr lang="ru-RU" sz="1000" dirty="0"/>
              <a:t>», под руководством Владимира </a:t>
            </a:r>
            <a:r>
              <a:rPr lang="ru-RU" sz="1000" dirty="0" err="1"/>
              <a:t>Будилина</a:t>
            </a:r>
            <a:r>
              <a:rPr lang="ru-RU" sz="1000" dirty="0"/>
              <a:t>, стал лауреатом </a:t>
            </a:r>
            <a:r>
              <a:rPr lang="ru-RU" sz="1000" dirty="0" err="1"/>
              <a:t>IIIстепени</a:t>
            </a:r>
            <a:r>
              <a:rPr lang="ru-RU" sz="1000" dirty="0"/>
              <a:t> в номинации «Любительские коллективы-ансамбли».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6575" y="1623553"/>
            <a:ext cx="2190750" cy="16383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672" y="927075"/>
            <a:ext cx="2190750" cy="13811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6232" y="310488"/>
            <a:ext cx="3185651" cy="5547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День пожилого человека в 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Маганском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СДК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647" y="3581699"/>
            <a:ext cx="2428567" cy="1611263"/>
          </a:xfrm>
          <a:prstGeom prst="rect">
            <a:avLst/>
          </a:prstGeom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5934" y="5311260"/>
            <a:ext cx="2190750" cy="147821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57692" y="3719048"/>
            <a:ext cx="2113012" cy="6759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Праздник «День семьи, любви и верности» в 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</a:rPr>
              <a:t>с.Маганск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184" y="5369332"/>
            <a:ext cx="2190750" cy="13620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5806" y="235974"/>
            <a:ext cx="4768646" cy="5317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accent3">
                    <a:lumMod val="50000"/>
                  </a:schemeClr>
                </a:solidFill>
              </a:rPr>
              <a:t>Маганский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 сельский Дом культуры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45" y="5288213"/>
            <a:ext cx="21812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270" y="5090029"/>
            <a:ext cx="2190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1045" y="4635979"/>
            <a:ext cx="3969468" cy="4384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Праздничное гуляние «Масленица» 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6072" y="1079475"/>
            <a:ext cx="2190750" cy="13811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5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лена Валентиновна\Desktop\фото рАЗНЫЕ\село родное верх Базаиха\S06502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89" y="2352367"/>
            <a:ext cx="3048000" cy="205494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 Валентиновна\Desktop\фото рАЗНЫЕ\село родное верх Базаиха\S083026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0361" y="309717"/>
            <a:ext cx="2605547" cy="217292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 Валентиновна\Desktop\фото рАЗНЫЕ\село родное верх Базаиха\S069024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526" y="726355"/>
            <a:ext cx="2458062" cy="185338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Елена Валентиновна\Desktop\фото рАЗНЫЕ\село родное верх Базаиха\S064022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808" y="4180549"/>
            <a:ext cx="2451613" cy="211885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7060" y="235976"/>
            <a:ext cx="3106994" cy="4129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Клуб пос.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В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ерхняя  </a:t>
            </a:r>
            <a:r>
              <a:rPr lang="ru-RU" sz="1400" b="1" dirty="0" err="1" smtClean="0">
                <a:solidFill>
                  <a:schemeClr val="accent3">
                    <a:lumMod val="50000"/>
                  </a:schemeClr>
                </a:solidFill>
              </a:rPr>
              <a:t>Базаиха</a:t>
            </a:r>
            <a:endParaRPr lang="ru-RU" sz="1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sz="1200" dirty="0"/>
          </a:p>
        </p:txBody>
      </p:sp>
      <p:pic>
        <p:nvPicPr>
          <p:cNvPr id="2056" name="Picture 8" descr="F:\Фотоархив\Фото - Маганск\27.08.2011 - Фестиваль казачьей песни ЛЮБО! в Березовском поселке\Изображение 43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3570" y="3084868"/>
            <a:ext cx="3043086" cy="223806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Фотоархив\Фото - Маганск\Троица. 2011.06.12\Изображение 056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5100" y="4815348"/>
            <a:ext cx="2816940" cy="196645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Елена Валентиновна\Desktop\фото рАЗНЫЕ\село родное верх Базаиха\S0670236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989" y="2499538"/>
            <a:ext cx="2359742" cy="271739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9994" y="1951703"/>
            <a:ext cx="2063237" cy="3425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Клуб п. Верхняя </a:t>
            </a:r>
            <a:r>
              <a:rPr lang="ru-RU" sz="1200" dirty="0" err="1" smtClean="0"/>
              <a:t>Базаиха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76951" y="2323792"/>
            <a:ext cx="2847974" cy="3803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«Село мое родное» -  отчетный концерт  2016 год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7989" y="6134098"/>
            <a:ext cx="4263510" cy="6572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 smtClean="0"/>
              <a:t>Коллектив клуба </a:t>
            </a:r>
            <a:r>
              <a:rPr lang="ru-RU" sz="1100" dirty="0" err="1" smtClean="0"/>
              <a:t>п.Верхняя</a:t>
            </a:r>
            <a:r>
              <a:rPr lang="ru-RU" sz="1100" dirty="0" smtClean="0"/>
              <a:t> </a:t>
            </a:r>
            <a:r>
              <a:rPr lang="ru-RU" sz="1100" dirty="0" err="1" smtClean="0"/>
              <a:t>Базаиха</a:t>
            </a:r>
            <a:r>
              <a:rPr lang="ru-RU" sz="1100" dirty="0" smtClean="0"/>
              <a:t> очень активно участвует в различных мероприятиях, проводимых как на территории сельсовета , так и за его пределами.</a:t>
            </a:r>
            <a:endParaRPr lang="ru-RU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808" y="199103"/>
            <a:ext cx="227125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3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4568" y="106925"/>
            <a:ext cx="7275871" cy="521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Б И Б Л И О Т Е К И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5" y="2499402"/>
            <a:ext cx="2759710" cy="381000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07" y="5122605"/>
            <a:ext cx="1932305" cy="1668719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442" y="5436328"/>
            <a:ext cx="1937456" cy="1354996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373" y="2488961"/>
            <a:ext cx="2214337" cy="1468083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373" y="3957044"/>
            <a:ext cx="1883727" cy="14792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775" y="2040046"/>
            <a:ext cx="3609975" cy="4533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Сельская библиотека  </a:t>
            </a:r>
            <a:r>
              <a:rPr lang="ru-RU" sz="1200" dirty="0" err="1" smtClean="0"/>
              <a:t>пос.Березовский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298" y="637717"/>
            <a:ext cx="8603144" cy="12500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450215" algn="just" hangingPunct="0"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</a:rPr>
              <a:t>Сельские 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</a:rPr>
              <a:t>библиотеки остаются неотъемлемой и едва ли не самой значимой частью социальной структуры сельского поселения, общественной жизни местных 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</a:rPr>
              <a:t>жителей. У </a:t>
            </a: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</a:rPr>
              <a:t>сельских библиотек множество функций, но основная — информационная, сельская библиотека — это центр информации для жителей поселения. В библиотеку охотно идут взрослые и дети — за книгой, за общением и просто так. Им нравится </a:t>
            </a:r>
            <a:r>
              <a:rPr lang="ru-RU" sz="1200" dirty="0" err="1">
                <a:solidFill>
                  <a:schemeClr val="tx1"/>
                </a:solidFill>
                <a:latin typeface="+mj-lt"/>
                <a:ea typeface="Times New Roman"/>
              </a:rPr>
              <a:t>всѐ</a:t>
            </a: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</a:rPr>
              <a:t>: и выставки литературы, и проводимые массовые мероприятия, уют и доброжелательная обстановка. Здесь всегда их встретят приветливо, посоветуют, что 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</a:rPr>
              <a:t>почитать.</a:t>
            </a:r>
            <a:endParaRPr lang="ru-RU" sz="1000" dirty="0">
              <a:solidFill>
                <a:schemeClr val="tx1"/>
              </a:solidFill>
              <a:effectLst/>
              <a:latin typeface="+mj-lt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3759" y="2040046"/>
            <a:ext cx="4723683" cy="47512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atin typeface="+mj-lt"/>
              </a:rPr>
              <a:t>Деятельность  Муниципального </a:t>
            </a:r>
            <a:r>
              <a:rPr lang="ru-RU" sz="1300" dirty="0" err="1" smtClean="0">
                <a:latin typeface="+mj-lt"/>
              </a:rPr>
              <a:t>бюджетнго</a:t>
            </a:r>
            <a:r>
              <a:rPr lang="ru-RU" sz="1300" dirty="0" smtClean="0">
                <a:latin typeface="+mj-lt"/>
              </a:rPr>
              <a:t> учреждения «</a:t>
            </a:r>
            <a:r>
              <a:rPr lang="ru-RU" sz="1300" dirty="0" err="1" smtClean="0">
                <a:latin typeface="+mj-lt"/>
              </a:rPr>
              <a:t>Маганская</a:t>
            </a:r>
            <a:r>
              <a:rPr lang="ru-RU" sz="1300" dirty="0" smtClean="0">
                <a:latin typeface="+mj-lt"/>
              </a:rPr>
              <a:t> централизованная  библиотечная система»  ( состоящая из трех библиотек) в 2016 году  была направлена на выполнение основных показателей муниципального задания. По итогам 2016 года  муниципальное задание выполнено в полном объеме.</a:t>
            </a:r>
          </a:p>
          <a:p>
            <a:pPr algn="just"/>
            <a:r>
              <a:rPr lang="ru-RU" sz="1300" dirty="0">
                <a:latin typeface="+mj-lt"/>
              </a:rPr>
              <a:t> </a:t>
            </a:r>
            <a:r>
              <a:rPr lang="ru-RU" sz="1300" dirty="0" smtClean="0">
                <a:latin typeface="+mj-lt"/>
              </a:rPr>
              <a:t>  Муниципальная услуга – организация библиотечного обслуживания населения выполнена на 100%.</a:t>
            </a:r>
          </a:p>
          <a:p>
            <a:pPr algn="just"/>
            <a:r>
              <a:rPr lang="ru-RU" sz="1300" dirty="0" smtClean="0">
                <a:latin typeface="+mj-lt"/>
              </a:rPr>
              <a:t>Плановое количество читателей составило 946 чел., фактическое – 947 чел., количество книговыдач (шт.) – 22259, фактическое – 22264, запланировано количество посещений – 8640, фактически посещений – 8820.</a:t>
            </a:r>
          </a:p>
          <a:p>
            <a:pPr algn="just"/>
            <a:r>
              <a:rPr lang="ru-RU" sz="1300" dirty="0" smtClean="0">
                <a:latin typeface="+mj-lt"/>
              </a:rPr>
              <a:t>В 2016 году  продолжено сотрудничество сельской библиотеки пос. Березовский с воспитанниками «Маганского психоневрологического интерната».</a:t>
            </a:r>
          </a:p>
          <a:p>
            <a:pPr algn="just"/>
            <a:r>
              <a:rPr lang="ru-RU" sz="1300" dirty="0">
                <a:latin typeface="+mj-lt"/>
              </a:rPr>
              <a:t> </a:t>
            </a:r>
            <a:r>
              <a:rPr lang="ru-RU" sz="1300" dirty="0" smtClean="0">
                <a:latin typeface="+mj-lt"/>
              </a:rPr>
              <a:t>     </a:t>
            </a:r>
            <a:r>
              <a:rPr lang="ru-RU" sz="1300" dirty="0">
                <a:latin typeface="+mj-lt"/>
              </a:rPr>
              <a:t>Д</a:t>
            </a:r>
            <a:r>
              <a:rPr lang="ru-RU" sz="1300" dirty="0" smtClean="0">
                <a:latin typeface="+mj-lt"/>
              </a:rPr>
              <a:t>ля создания комфортной среды в библиотеках МБУК «ЦБС» требуется  произвести  капитальный ремонт электропроводки (Верхняя Базаиха), ремонт крыши (</a:t>
            </a:r>
            <a:r>
              <a:rPr lang="ru-RU" sz="1300" dirty="0" err="1" smtClean="0">
                <a:latin typeface="+mj-lt"/>
              </a:rPr>
              <a:t>с.Маганск</a:t>
            </a:r>
            <a:r>
              <a:rPr lang="ru-RU" sz="1300" dirty="0" smtClean="0">
                <a:latin typeface="+mj-lt"/>
              </a:rPr>
              <a:t>), замена оконных блоков (пос. Березовский).  Требуется постоянное пополнение и обновление  книжного фонда.</a:t>
            </a:r>
            <a:endParaRPr lang="ru-RU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00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750" y="231058"/>
            <a:ext cx="6178960" cy="5555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Работа с молодежью, военно-патриотическое воспитание 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Рисунок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24" y="1211826"/>
            <a:ext cx="2880851" cy="195661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4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88005"/>
            <a:ext cx="2182760" cy="17160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4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505" y="85933"/>
            <a:ext cx="2222090" cy="17584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135875"/>
            <a:ext cx="2044800" cy="4866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День Победы </a:t>
            </a:r>
            <a:r>
              <a:rPr lang="ru-RU" sz="1100" dirty="0" err="1" smtClean="0"/>
              <a:t>с.Маганск</a:t>
            </a:r>
            <a:endParaRPr lang="ru-RU" sz="1100" dirty="0" smtClean="0"/>
          </a:p>
          <a:p>
            <a:pPr algn="ctr"/>
            <a:r>
              <a:rPr lang="ru-RU" sz="1100" dirty="0" smtClean="0"/>
              <a:t>Митинг 9 мая 2015 г.</a:t>
            </a:r>
            <a:endParaRPr lang="ru-RU" sz="11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077" y="858047"/>
            <a:ext cx="2190750" cy="168512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87945" y="858048"/>
            <a:ext cx="3580169" cy="15960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7 мая 2016 </a:t>
            </a:r>
            <a:r>
              <a:rPr lang="ru-RU" sz="1050" dirty="0" err="1" smtClean="0"/>
              <a:t>г.накануне</a:t>
            </a:r>
            <a:r>
              <a:rPr lang="ru-RU" sz="1050" dirty="0" smtClean="0"/>
              <a:t> </a:t>
            </a:r>
            <a:r>
              <a:rPr lang="ru-RU" sz="1050" dirty="0"/>
              <a:t>празднования 71-й годовщины со дня Великой </a:t>
            </a:r>
            <a:r>
              <a:rPr lang="ru-RU" sz="1050" dirty="0" smtClean="0"/>
              <a:t>Победы в рамках  военно-спортивных соревнований </a:t>
            </a:r>
            <a:r>
              <a:rPr lang="ru-RU" sz="1050" dirty="0"/>
              <a:t>для </a:t>
            </a:r>
            <a:r>
              <a:rPr lang="ru-RU" sz="1050" dirty="0" smtClean="0"/>
              <a:t>юношества «Спецназ-юниор», посвященных </a:t>
            </a:r>
            <a:r>
              <a:rPr lang="ru-RU" sz="1050" dirty="0"/>
              <a:t>памяти сотрудника ОМОН, кавалера ордена Мужества Андрея </a:t>
            </a:r>
            <a:r>
              <a:rPr lang="ru-RU" sz="1050" dirty="0" err="1"/>
              <a:t>Соклакова</a:t>
            </a:r>
            <a:r>
              <a:rPr lang="ru-RU" sz="1050" dirty="0"/>
              <a:t>,  погибшего в 2002 году при исполнении служебного долга на Северном </a:t>
            </a:r>
            <a:r>
              <a:rPr lang="ru-RU" sz="1050" dirty="0" smtClean="0"/>
              <a:t>Кавказе</a:t>
            </a:r>
            <a:r>
              <a:rPr lang="ru-RU" sz="1050" dirty="0"/>
              <a:t>,</a:t>
            </a:r>
            <a:r>
              <a:rPr lang="ru-RU" sz="1050" dirty="0" smtClean="0"/>
              <a:t> </a:t>
            </a:r>
            <a:r>
              <a:rPr lang="ru-RU" sz="1050" dirty="0"/>
              <a:t>н</a:t>
            </a:r>
            <a:r>
              <a:rPr lang="ru-RU" sz="1050" dirty="0" smtClean="0"/>
              <a:t>а фасаде здания </a:t>
            </a:r>
            <a:r>
              <a:rPr lang="ru-RU" sz="1050" dirty="0" err="1" smtClean="0"/>
              <a:t>Маганской</a:t>
            </a:r>
            <a:r>
              <a:rPr lang="ru-RU" sz="1050" dirty="0" smtClean="0"/>
              <a:t> школы  была установлена мемориальная доска.</a:t>
            </a:r>
            <a:endParaRPr lang="ru-RU" sz="10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26488" y="2690396"/>
            <a:ext cx="4404648" cy="4187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Елена Валентиновна\Desktop\фото рАЗНЫЕ\Верх Базаиха\S072024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245" y="4728679"/>
            <a:ext cx="2036506" cy="178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0710" y="3407670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636" y="5104038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386" y="5104038"/>
            <a:ext cx="21907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57725" y="2771775"/>
            <a:ext cx="4265970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Ежегодно в </a:t>
            </a:r>
            <a:r>
              <a:rPr lang="ru-RU" sz="1200" dirty="0" err="1" smtClean="0"/>
              <a:t>Маганской</a:t>
            </a:r>
            <a:r>
              <a:rPr lang="ru-RU" sz="1200" dirty="0" smtClean="0"/>
              <a:t> школе проходит  военно-спортивная игра «Спецназ-Юниор».</a:t>
            </a:r>
            <a:endParaRPr lang="ru-RU" sz="12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487" y="3407670"/>
            <a:ext cx="213011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I:\ЮБИЛЕЙ 270 лет\44444444\Изображение 454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2823" y="2454122"/>
            <a:ext cx="2330245" cy="19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 Валентиновна\Desktop\фото рАЗНЫЕ\фото памятник береть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80" y="5010216"/>
            <a:ext cx="2044800" cy="14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6142" y="6376107"/>
            <a:ext cx="4140609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 smtClean="0"/>
              <a:t>Памятники погибшим землякам в годы Великой Отечественной войны в п. </a:t>
            </a:r>
            <a:r>
              <a:rPr lang="ru-RU" sz="1000" dirty="0" err="1" smtClean="0"/>
              <a:t>Береть</a:t>
            </a:r>
            <a:r>
              <a:rPr lang="ru-RU" sz="1000" dirty="0" smtClean="0"/>
              <a:t> и п. Верхняя </a:t>
            </a:r>
            <a:r>
              <a:rPr lang="ru-RU" sz="1000" dirty="0" err="1" smtClean="0"/>
              <a:t>Базаиха</a:t>
            </a:r>
            <a:r>
              <a:rPr lang="ru-RU" sz="1000" dirty="0" smtClean="0"/>
              <a:t>. Установлены инициативными жителями поселков.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3078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6864" y="218793"/>
            <a:ext cx="8229600" cy="874607"/>
          </a:xfrm>
        </p:spPr>
        <p:txBody>
          <a:bodyPr>
            <a:normAutofit/>
          </a:bodyPr>
          <a:lstStyle/>
          <a:p>
            <a:pPr algn="ctr"/>
            <a:r>
              <a:rPr lang="ru-RU" sz="18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Маганский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 сельский Совет депутатов – представительный орган  местного самоуправления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35699" y="1165634"/>
            <a:ext cx="477847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округ № 1 – </a:t>
            </a:r>
            <a:r>
              <a:rPr lang="ru-RU" sz="1400" b="1" dirty="0" err="1"/>
              <a:t>с.Маганск</a:t>
            </a:r>
            <a:r>
              <a:rPr lang="ru-RU" sz="1400" b="1" dirty="0"/>
              <a:t>, пос. </a:t>
            </a:r>
            <a:r>
              <a:rPr lang="ru-RU" sz="1400" b="1" dirty="0" err="1"/>
              <a:t>Маганский</a:t>
            </a:r>
            <a:r>
              <a:rPr lang="ru-RU" sz="1400" b="1" dirty="0"/>
              <a:t>, д. </a:t>
            </a:r>
            <a:r>
              <a:rPr lang="ru-RU" sz="1400" b="1" dirty="0" err="1"/>
              <a:t>Свищево</a:t>
            </a:r>
            <a:r>
              <a:rPr lang="ru-RU" sz="1400" b="1" dirty="0"/>
              <a:t>, д. Каменка, </a:t>
            </a:r>
            <a:r>
              <a:rPr lang="ru-RU" sz="1400" b="1" dirty="0" err="1"/>
              <a:t>п.Урман</a:t>
            </a:r>
            <a:r>
              <a:rPr lang="ru-RU" sz="1400" b="1" dirty="0"/>
              <a:t>, </a:t>
            </a:r>
            <a:r>
              <a:rPr lang="ru-RU" sz="1400" b="1" dirty="0" err="1"/>
              <a:t>п.Брод</a:t>
            </a:r>
            <a:r>
              <a:rPr lang="ru-RU" sz="1400" b="1" dirty="0"/>
              <a:t>, п. </a:t>
            </a:r>
            <a:r>
              <a:rPr lang="ru-RU" sz="1400" b="1" dirty="0" err="1"/>
              <a:t>Береть</a:t>
            </a:r>
            <a:endParaRPr lang="ru-RU" sz="1400" b="1" dirty="0"/>
          </a:p>
          <a:p>
            <a:r>
              <a:rPr lang="ru-RU" sz="1400" dirty="0"/>
              <a:t>Бекетов Антон Романович	</a:t>
            </a:r>
          </a:p>
          <a:p>
            <a:endParaRPr lang="ru-RU" sz="1400" dirty="0"/>
          </a:p>
          <a:p>
            <a:r>
              <a:rPr lang="ru-RU" sz="1400" dirty="0"/>
              <a:t>Забелин Михаил Анатольевич	</a:t>
            </a:r>
          </a:p>
          <a:p>
            <a:endParaRPr lang="ru-RU" sz="1400" dirty="0"/>
          </a:p>
          <a:p>
            <a:r>
              <a:rPr lang="ru-RU" sz="1400" dirty="0" err="1"/>
              <a:t>Камскова</a:t>
            </a:r>
            <a:r>
              <a:rPr lang="ru-RU" sz="1400" dirty="0"/>
              <a:t> Оксана Анатольевна	</a:t>
            </a:r>
          </a:p>
          <a:p>
            <a:endParaRPr lang="ru-RU" sz="1400" dirty="0"/>
          </a:p>
          <a:p>
            <a:r>
              <a:rPr lang="ru-RU" sz="1400" dirty="0"/>
              <a:t>Метревели Виталий </a:t>
            </a:r>
            <a:r>
              <a:rPr lang="ru-RU" sz="1400" dirty="0" err="1"/>
              <a:t>Цицикоевич</a:t>
            </a:r>
            <a:r>
              <a:rPr lang="ru-RU" sz="1400" dirty="0"/>
              <a:t>	</a:t>
            </a:r>
          </a:p>
          <a:p>
            <a:endParaRPr lang="ru-RU" sz="1400" dirty="0"/>
          </a:p>
          <a:p>
            <a:r>
              <a:rPr lang="ru-RU" sz="1400" dirty="0"/>
              <a:t>Симонова Ольга Борисовна</a:t>
            </a:r>
            <a:r>
              <a:rPr lang="ru-RU" sz="1100" dirty="0"/>
              <a:t>	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38938" y="386270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/>
              <a:t>округ № 2 - п. Березовский, п. Верхняя </a:t>
            </a:r>
            <a:r>
              <a:rPr lang="ru-RU" sz="1400" b="1" dirty="0" err="1"/>
              <a:t>Базаиха</a:t>
            </a:r>
            <a:r>
              <a:rPr lang="ru-RU" sz="1400" b="1" dirty="0"/>
              <a:t>, п. </a:t>
            </a:r>
            <a:r>
              <a:rPr lang="ru-RU" sz="1400" b="1" dirty="0" err="1"/>
              <a:t>Жистык</a:t>
            </a:r>
            <a:endParaRPr lang="ru-RU" sz="1400" b="1" dirty="0"/>
          </a:p>
          <a:p>
            <a:endParaRPr lang="ru-RU" sz="1400" dirty="0"/>
          </a:p>
          <a:p>
            <a:r>
              <a:rPr lang="ru-RU" sz="1400" dirty="0"/>
              <a:t>Капустин Павел Валерьевич	</a:t>
            </a:r>
          </a:p>
          <a:p>
            <a:endParaRPr lang="ru-RU" sz="1400" dirty="0"/>
          </a:p>
          <a:p>
            <a:r>
              <a:rPr lang="ru-RU" sz="1400" dirty="0"/>
              <a:t>Крылова Ирина Викторовна	</a:t>
            </a:r>
          </a:p>
          <a:p>
            <a:endParaRPr lang="ru-RU" sz="1400" dirty="0"/>
          </a:p>
          <a:p>
            <a:r>
              <a:rPr lang="ru-RU" sz="1400" dirty="0" err="1"/>
              <a:t>Минчик</a:t>
            </a:r>
            <a:r>
              <a:rPr lang="ru-RU" sz="1400" dirty="0"/>
              <a:t> Захар Александрович	</a:t>
            </a:r>
          </a:p>
          <a:p>
            <a:endParaRPr lang="ru-RU" sz="1400" dirty="0"/>
          </a:p>
          <a:p>
            <a:r>
              <a:rPr lang="ru-RU" sz="1400" dirty="0" err="1"/>
              <a:t>Мышаев</a:t>
            </a:r>
            <a:r>
              <a:rPr lang="ru-RU" sz="1400" dirty="0"/>
              <a:t> Александр Валентинович</a:t>
            </a:r>
            <a:r>
              <a:rPr lang="ru-RU" sz="1100" dirty="0"/>
              <a:t>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4969" y="2255451"/>
            <a:ext cx="3753156" cy="20930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Дата избрания </a:t>
            </a:r>
            <a:r>
              <a:rPr lang="ru-RU" sz="1200" dirty="0" smtClean="0"/>
              <a:t> </a:t>
            </a:r>
            <a:r>
              <a:rPr lang="ru-RU" sz="1200" dirty="0" err="1" smtClean="0"/>
              <a:t>Маганского</a:t>
            </a:r>
            <a:r>
              <a:rPr lang="ru-RU" sz="1200" dirty="0" smtClean="0"/>
              <a:t> сельского Совета депутатов - «14 </a:t>
            </a:r>
            <a:r>
              <a:rPr lang="ru-RU" sz="1200" dirty="0"/>
              <a:t>» сентября 2014 года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Председатель </a:t>
            </a:r>
            <a:r>
              <a:rPr lang="ru-RU" sz="1200" dirty="0" err="1"/>
              <a:t>Маганского</a:t>
            </a:r>
            <a:r>
              <a:rPr lang="ru-RU" sz="1200" dirty="0"/>
              <a:t> сельского Совета депутатов – </a:t>
            </a:r>
            <a:endParaRPr lang="ru-RU" sz="1200" dirty="0" smtClean="0"/>
          </a:p>
          <a:p>
            <a:pPr algn="ctr"/>
            <a:r>
              <a:rPr lang="ru-RU" sz="1200" b="1" dirty="0" smtClean="0"/>
              <a:t>Бекетов </a:t>
            </a:r>
            <a:r>
              <a:rPr lang="ru-RU" sz="1200" b="1" dirty="0"/>
              <a:t>Антон Романович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Заместитель председателя </a:t>
            </a:r>
            <a:r>
              <a:rPr lang="ru-RU" sz="1200" dirty="0" err="1"/>
              <a:t>Маганского</a:t>
            </a:r>
            <a:r>
              <a:rPr lang="ru-RU" sz="1200" dirty="0"/>
              <a:t> сельского Совета депутатов </a:t>
            </a:r>
            <a:r>
              <a:rPr lang="ru-RU" sz="1200" b="1" dirty="0"/>
              <a:t>–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Симонова </a:t>
            </a:r>
            <a:r>
              <a:rPr lang="ru-RU" sz="1200" b="1" dirty="0"/>
              <a:t>Ольга Борисовна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4969" y="4427948"/>
            <a:ext cx="3723088" cy="23252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200" dirty="0" smtClean="0"/>
          </a:p>
          <a:p>
            <a:pPr algn="just"/>
            <a:endParaRPr lang="ru-RU" sz="1200" dirty="0"/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Проведено сессий Маганского сельского Совета депутатов:</a:t>
            </a:r>
            <a:endParaRPr lang="ru-RU" sz="1200" dirty="0" smtClean="0"/>
          </a:p>
          <a:p>
            <a:pPr algn="just"/>
            <a:r>
              <a:rPr lang="ru-RU" sz="1200" dirty="0" smtClean="0"/>
              <a:t>2015 год – 10 сессий       2016 год – 7 сессий</a:t>
            </a:r>
            <a:endParaRPr lang="ru-RU" sz="1200" dirty="0"/>
          </a:p>
          <a:p>
            <a:pPr algn="just"/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Принято нормативных правовых актов:</a:t>
            </a:r>
            <a:endParaRPr lang="ru-RU" sz="1200" dirty="0"/>
          </a:p>
          <a:p>
            <a:pPr algn="just"/>
            <a:r>
              <a:rPr lang="ru-RU" sz="1200" dirty="0" smtClean="0"/>
              <a:t>2015 год  – 27                2016 год – 51</a:t>
            </a:r>
          </a:p>
          <a:p>
            <a:pPr algn="just"/>
            <a:endParaRPr lang="ru-RU" sz="1200" dirty="0" smtClean="0"/>
          </a:p>
          <a:p>
            <a:pPr lvl="0" algn="just"/>
            <a:r>
              <a:rPr lang="ru-RU" sz="1200" b="1" dirty="0">
                <a:solidFill>
                  <a:srgbClr val="EB641B">
                    <a:lumMod val="50000"/>
                  </a:srgbClr>
                </a:solidFill>
              </a:rPr>
              <a:t>Направлено в краевой Регистр нормативных правовых актов </a:t>
            </a:r>
          </a:p>
          <a:p>
            <a:pPr lvl="0" algn="just"/>
            <a:r>
              <a:rPr lang="ru-RU" sz="1200" dirty="0" smtClean="0">
                <a:solidFill>
                  <a:schemeClr val="tx1"/>
                </a:solidFill>
              </a:rPr>
              <a:t>2015 </a:t>
            </a:r>
            <a:r>
              <a:rPr lang="ru-RU" sz="1200" dirty="0">
                <a:solidFill>
                  <a:schemeClr val="tx1"/>
                </a:solidFill>
              </a:rPr>
              <a:t>год –  47                    2016 – 24</a:t>
            </a:r>
          </a:p>
          <a:p>
            <a:pPr marL="228600" indent="-228600" algn="just">
              <a:buAutoNum type="arabicPlain" startAt="2016"/>
            </a:pP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4969" y="1165634"/>
            <a:ext cx="3723088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Устав Маганского сельсовета Березовского района Красноярского края утвержден Решением Маганского сельского Совета депутатов от 26.12.2016 № 22-4Р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73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5537" y="589893"/>
            <a:ext cx="4058838" cy="6139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9" descr="F:\Спортивный праздник\IMG_15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73" y="1454764"/>
            <a:ext cx="1858297" cy="151257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:\Спортивный праздник\IMG_154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65" y="3094396"/>
            <a:ext cx="2151115" cy="175901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F:\Спортивный праздник\IMG_155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753" y="1308157"/>
            <a:ext cx="1973519" cy="199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:\Спортивный праздник\IMG_155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64" y="4978909"/>
            <a:ext cx="2358152" cy="175043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912" y="150607"/>
            <a:ext cx="4455463" cy="925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Участие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команды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</a:rPr>
              <a:t>Маганского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сельсовета в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районных спортивных соревнованиях «Мой спортивный двор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!  </a:t>
            </a:r>
          </a:p>
          <a:p>
            <a:pPr lvl="0"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(2015 год)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F:\Спортивный праздник\IMG_153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2546" y="3482315"/>
            <a:ext cx="1990726" cy="177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72025" y="288230"/>
            <a:ext cx="4086225" cy="348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СОЦИАЛЬНАЯ СФЕРА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72025" y="685143"/>
            <a:ext cx="4086223" cy="2439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На территории поселения трудятся 8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социальных </a:t>
            </a:r>
            <a:r>
              <a:rPr lang="ru-RU" sz="1200" dirty="0" smtClean="0">
                <a:solidFill>
                  <a:schemeClr val="tx1"/>
                </a:solidFill>
              </a:rPr>
              <a:t>работников </a:t>
            </a:r>
            <a:r>
              <a:rPr lang="ru-RU" sz="1200" dirty="0">
                <a:solidFill>
                  <a:schemeClr val="tx1"/>
                </a:solidFill>
              </a:rPr>
              <a:t>по обслуживанию одиноких престарелых </a:t>
            </a:r>
            <a:r>
              <a:rPr lang="ru-RU" sz="1200" dirty="0" smtClean="0">
                <a:solidFill>
                  <a:schemeClr val="tx1"/>
                </a:solidFill>
              </a:rPr>
              <a:t>граждан, </a:t>
            </a:r>
            <a:r>
              <a:rPr lang="ru-RU" sz="1200" dirty="0">
                <a:solidFill>
                  <a:schemeClr val="tx1"/>
                </a:solidFill>
              </a:rPr>
              <a:t>на их попечении </a:t>
            </a:r>
            <a:r>
              <a:rPr lang="ru-RU" sz="1200" dirty="0" smtClean="0">
                <a:solidFill>
                  <a:schemeClr val="tx1"/>
                </a:solidFill>
              </a:rPr>
              <a:t>находятся 60 одиноких </a:t>
            </a:r>
            <a:r>
              <a:rPr lang="ru-RU" sz="1200" dirty="0">
                <a:solidFill>
                  <a:schemeClr val="tx1"/>
                </a:solidFill>
              </a:rPr>
              <a:t>престарелых граждан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На территории поселения  работает две врачебных амбулатории в с. </a:t>
            </a:r>
            <a:r>
              <a:rPr lang="ru-RU" sz="1200" dirty="0" err="1">
                <a:solidFill>
                  <a:schemeClr val="tx1"/>
                </a:solidFill>
              </a:rPr>
              <a:t>Маганск</a:t>
            </a:r>
            <a:r>
              <a:rPr lang="ru-RU" sz="1200" dirty="0">
                <a:solidFill>
                  <a:schemeClr val="tx1"/>
                </a:solidFill>
              </a:rPr>
              <a:t> и пос. Березовский, три фельдшерско- акушерских пункта в пос. Верхняя </a:t>
            </a:r>
            <a:r>
              <a:rPr lang="ru-RU" sz="1200" dirty="0" err="1">
                <a:solidFill>
                  <a:schemeClr val="tx1"/>
                </a:solidFill>
              </a:rPr>
              <a:t>Базаиха</a:t>
            </a:r>
            <a:r>
              <a:rPr lang="ru-RU" sz="1200" dirty="0">
                <a:solidFill>
                  <a:schemeClr val="tx1"/>
                </a:solidFill>
              </a:rPr>
              <a:t>, пос. </a:t>
            </a:r>
            <a:r>
              <a:rPr lang="ru-RU" sz="1200" dirty="0" err="1">
                <a:solidFill>
                  <a:schemeClr val="tx1"/>
                </a:solidFill>
              </a:rPr>
              <a:t>Береть</a:t>
            </a:r>
            <a:r>
              <a:rPr lang="ru-RU" sz="1200" dirty="0">
                <a:solidFill>
                  <a:schemeClr val="tx1"/>
                </a:solidFill>
              </a:rPr>
              <a:t>, пос. Урман.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В </a:t>
            </a:r>
            <a:r>
              <a:rPr lang="ru-RU" sz="1200" dirty="0">
                <a:solidFill>
                  <a:schemeClr val="tx1"/>
                </a:solidFill>
              </a:rPr>
              <a:t>пос. Верхняя </a:t>
            </a:r>
            <a:r>
              <a:rPr lang="ru-RU" sz="1200" dirty="0" err="1">
                <a:solidFill>
                  <a:schemeClr val="tx1"/>
                </a:solidFill>
              </a:rPr>
              <a:t>Базаиха</a:t>
            </a:r>
            <a:r>
              <a:rPr lang="ru-RU" sz="1200" dirty="0">
                <a:solidFill>
                  <a:schemeClr val="tx1"/>
                </a:solidFill>
              </a:rPr>
              <a:t>  ведется строительство модульного фельдшерско-акушерского пункта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14" name="Picture 3" descr="C:\Users\Елена Валентиновна\Desktop\фото рАЗНЫЕ\село родное верх Базаиха\S089026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617" y="3094283"/>
            <a:ext cx="1762125" cy="13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Елена Валентиновна\Desktop\фото рАЗНЫЕ\Верх Базаиха\S0770253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701" y="3124200"/>
            <a:ext cx="1733549" cy="124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772025" y="4495319"/>
            <a:ext cx="4186237" cy="600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 населенных пунктах </a:t>
            </a:r>
            <a:r>
              <a:rPr lang="ru-RU" sz="1200" dirty="0" err="1" smtClean="0">
                <a:solidFill>
                  <a:schemeClr val="tx1"/>
                </a:solidFill>
              </a:rPr>
              <a:t>с.Маганск</a:t>
            </a:r>
            <a:r>
              <a:rPr lang="ru-RU" sz="1200" dirty="0" smtClean="0">
                <a:solidFill>
                  <a:schemeClr val="tx1"/>
                </a:solidFill>
              </a:rPr>
              <a:t> и пос. Березовский  работает два почтовых отделения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2050" name="Picture 2" descr="K:\DCIM\101_FUJI\S0271049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091" y="5291071"/>
            <a:ext cx="16954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57950" y="5220928"/>
            <a:ext cx="2500312" cy="1508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Телефонная связь на территории поселения обеспечивается  операторами сотовой связи «Билайн», «Теле2», «Мегафон»,», а также  оператором «Ростелеком»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08" y="304477"/>
            <a:ext cx="2687279" cy="205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08" y="2632382"/>
            <a:ext cx="2883924" cy="202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08" y="4824976"/>
            <a:ext cx="2883924" cy="186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03638" y="220902"/>
            <a:ext cx="5486400" cy="6465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DA1F28">
                    <a:lumMod val="50000"/>
                  </a:srgbClr>
                </a:solidFill>
              </a:rPr>
              <a:t>О Б Р А З О В А Н И Е</a:t>
            </a:r>
          </a:p>
          <a:p>
            <a:pPr lvl="0" algn="ctr"/>
            <a:endParaRPr lang="ru-RU" sz="1600" b="1" dirty="0" smtClean="0">
              <a:solidFill>
                <a:srgbClr val="DA1F28">
                  <a:lumMod val="50000"/>
                </a:srgbClr>
              </a:solidFill>
            </a:endParaRPr>
          </a:p>
          <a:p>
            <a:pPr lvl="0" algn="just"/>
            <a:r>
              <a:rPr lang="ru-RU" sz="1400" dirty="0" smtClean="0">
                <a:solidFill>
                  <a:schemeClr val="tx1"/>
                </a:solidFill>
              </a:rPr>
              <a:t>  Образование поселения представлено тремя образовательными учреждениями:</a:t>
            </a:r>
          </a:p>
          <a:p>
            <a:pPr lvl="0" algn="just"/>
            <a:r>
              <a:rPr lang="ru-RU" sz="1400" dirty="0" smtClean="0">
                <a:solidFill>
                  <a:schemeClr val="tx1"/>
                </a:solidFill>
              </a:rPr>
              <a:t>   - </a:t>
            </a:r>
            <a:r>
              <a:rPr lang="ru-RU" sz="1400" dirty="0" err="1" smtClean="0">
                <a:solidFill>
                  <a:schemeClr val="tx1"/>
                </a:solidFill>
              </a:rPr>
              <a:t>Маганская</a:t>
            </a:r>
            <a:r>
              <a:rPr lang="ru-RU" sz="1400" dirty="0" smtClean="0">
                <a:solidFill>
                  <a:schemeClr val="tx1"/>
                </a:solidFill>
              </a:rPr>
              <a:t>  средняя общеобразовательная школа </a:t>
            </a:r>
          </a:p>
          <a:p>
            <a:pPr lvl="0" algn="just"/>
            <a:r>
              <a:rPr lang="ru-RU" sz="1400" dirty="0" smtClean="0">
                <a:solidFill>
                  <a:schemeClr val="tx1"/>
                </a:solidFill>
              </a:rPr>
              <a:t>      с. </a:t>
            </a:r>
            <a:r>
              <a:rPr lang="ru-RU" sz="1400" dirty="0" err="1" smtClean="0">
                <a:solidFill>
                  <a:schemeClr val="tx1"/>
                </a:solidFill>
              </a:rPr>
              <a:t>Маганск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; </a:t>
            </a:r>
          </a:p>
          <a:p>
            <a:pPr lvl="0" algn="just"/>
            <a:r>
              <a:rPr lang="ru-RU" sz="1400" dirty="0" smtClean="0">
                <a:solidFill>
                  <a:schemeClr val="tx1"/>
                </a:solidFill>
              </a:rPr>
              <a:t>- средняя общеобразовательная школа № 5 </a:t>
            </a:r>
            <a:r>
              <a:rPr lang="ru-RU" sz="1400" dirty="0" err="1" smtClean="0">
                <a:solidFill>
                  <a:schemeClr val="tx1"/>
                </a:solidFill>
              </a:rPr>
              <a:t>пос.Березовский</a:t>
            </a:r>
            <a:r>
              <a:rPr lang="ru-RU" sz="1400" dirty="0">
                <a:solidFill>
                  <a:schemeClr val="tx1"/>
                </a:solidFill>
              </a:rPr>
              <a:t>;</a:t>
            </a:r>
            <a:endParaRPr lang="ru-RU" sz="1400" dirty="0" smtClean="0">
              <a:solidFill>
                <a:schemeClr val="tx1"/>
              </a:solidFill>
            </a:endParaRPr>
          </a:p>
          <a:p>
            <a:pPr lvl="0" algn="just"/>
            <a:r>
              <a:rPr lang="ru-RU" sz="1400" dirty="0" smtClean="0">
                <a:solidFill>
                  <a:schemeClr val="tx1"/>
                </a:solidFill>
              </a:rPr>
              <a:t>   - </a:t>
            </a:r>
            <a:r>
              <a:rPr lang="ru-RU" sz="1400" dirty="0" err="1" smtClean="0">
                <a:solidFill>
                  <a:schemeClr val="tx1"/>
                </a:solidFill>
              </a:rPr>
              <a:t>Беретская</a:t>
            </a:r>
            <a:r>
              <a:rPr lang="ru-RU" sz="1400" dirty="0" smtClean="0">
                <a:solidFill>
                  <a:schemeClr val="tx1"/>
                </a:solidFill>
              </a:rPr>
              <a:t> основная общеобразовательная школа </a:t>
            </a:r>
          </a:p>
          <a:p>
            <a:pPr lvl="0" algn="just"/>
            <a:r>
              <a:rPr lang="ru-RU" sz="1400" dirty="0" smtClean="0">
                <a:solidFill>
                  <a:schemeClr val="tx1"/>
                </a:solidFill>
              </a:rPr>
              <a:t>пос. </a:t>
            </a:r>
            <a:r>
              <a:rPr lang="ru-RU" sz="1400" dirty="0" err="1" smtClean="0">
                <a:solidFill>
                  <a:schemeClr val="tx1"/>
                </a:solidFill>
              </a:rPr>
              <a:t>Береть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lvl="0" algn="just"/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   Школьники активно участвуют в различных конкурсах, олимпиадах, занимают призовые места.</a:t>
            </a:r>
          </a:p>
          <a:p>
            <a:pPr lvl="0" algn="just"/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   В </a:t>
            </a:r>
            <a:r>
              <a:rPr lang="ru-RU" sz="1400" dirty="0" err="1" smtClean="0">
                <a:solidFill>
                  <a:schemeClr val="tx1"/>
                </a:solidFill>
              </a:rPr>
              <a:t>маганской</a:t>
            </a:r>
            <a:r>
              <a:rPr lang="ru-RU" sz="1400" dirty="0" smtClean="0">
                <a:solidFill>
                  <a:schemeClr val="tx1"/>
                </a:solidFill>
              </a:rPr>
              <a:t>  и березовской школах  созданы и действуют музеи,  экспонаты для музеев  собраны  школьниками и педагогами.</a:t>
            </a:r>
          </a:p>
          <a:p>
            <a:pPr lvl="0" algn="just"/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   Ежегодно в </a:t>
            </a:r>
            <a:r>
              <a:rPr lang="ru-RU" sz="1400" dirty="0" err="1" smtClean="0">
                <a:solidFill>
                  <a:schemeClr val="tx1"/>
                </a:solidFill>
              </a:rPr>
              <a:t>маганской</a:t>
            </a:r>
            <a:r>
              <a:rPr lang="ru-RU" sz="1400" dirty="0" smtClean="0">
                <a:solidFill>
                  <a:schemeClr val="tx1"/>
                </a:solidFill>
              </a:rPr>
              <a:t> школе проводится  военно-спортивная игра «Спецназ-юниор» на которую  съезжаются  команды из разных районов края, а также  </a:t>
            </a:r>
            <a:r>
              <a:rPr lang="ru-RU" sz="1400" dirty="0" err="1" smtClean="0">
                <a:solidFill>
                  <a:schemeClr val="tx1"/>
                </a:solidFill>
              </a:rPr>
              <a:t>г.Красноярска</a:t>
            </a:r>
            <a:r>
              <a:rPr lang="ru-RU" sz="1400" dirty="0" smtClean="0">
                <a:solidFill>
                  <a:schemeClr val="tx1"/>
                </a:solidFill>
              </a:rPr>
              <a:t>. В 2016 году игра была </a:t>
            </a:r>
            <a:r>
              <a:rPr lang="ru-RU" sz="1400" dirty="0" smtClean="0">
                <a:solidFill>
                  <a:prstClr val="black"/>
                </a:solidFill>
              </a:rPr>
              <a:t>посвящена </a:t>
            </a:r>
            <a:r>
              <a:rPr lang="ru-RU" sz="1400" dirty="0">
                <a:solidFill>
                  <a:prstClr val="black"/>
                </a:solidFill>
              </a:rPr>
              <a:t>памяти сотрудника ОМОН, кавалера ордена Мужества Андрея </a:t>
            </a:r>
            <a:r>
              <a:rPr lang="ru-RU" sz="1400" dirty="0" err="1" smtClean="0">
                <a:solidFill>
                  <a:prstClr val="black"/>
                </a:solidFill>
              </a:rPr>
              <a:t>Соклакова</a:t>
            </a:r>
            <a:r>
              <a:rPr lang="ru-RU" sz="1400" dirty="0" smtClean="0">
                <a:solidFill>
                  <a:prstClr val="black"/>
                </a:solidFill>
              </a:rPr>
              <a:t> – выпускника </a:t>
            </a:r>
            <a:r>
              <a:rPr lang="ru-RU" sz="1400" dirty="0" err="1" smtClean="0">
                <a:solidFill>
                  <a:prstClr val="black"/>
                </a:solidFill>
              </a:rPr>
              <a:t>маганской</a:t>
            </a:r>
            <a:r>
              <a:rPr lang="ru-RU" sz="1400" dirty="0" smtClean="0">
                <a:solidFill>
                  <a:prstClr val="black"/>
                </a:solidFill>
              </a:rPr>
              <a:t> школы,  </a:t>
            </a:r>
            <a:r>
              <a:rPr lang="ru-RU" sz="1400" dirty="0">
                <a:solidFill>
                  <a:prstClr val="black"/>
                </a:solidFill>
              </a:rPr>
              <a:t>погибшего в 2002 году при исполнении служебного долга на Северном </a:t>
            </a:r>
            <a:r>
              <a:rPr lang="ru-RU" sz="1400" dirty="0" smtClean="0">
                <a:solidFill>
                  <a:prstClr val="black"/>
                </a:solidFill>
              </a:rPr>
              <a:t>Кавказе.</a:t>
            </a:r>
          </a:p>
          <a:p>
            <a:pPr lvl="0" algn="just"/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 </a:t>
            </a:r>
            <a:r>
              <a:rPr lang="ru-RU" sz="1400" dirty="0" smtClean="0">
                <a:solidFill>
                  <a:prstClr val="black"/>
                </a:solidFill>
              </a:rPr>
              <a:t>В плане взаимодействия администрации сельсовета со школой в вопросах благоустройства и проведения различного рода мероприятий проводится огромная совместная работа, за что  большая благодарность всему  педагогическому коллективу школ.</a:t>
            </a:r>
            <a:endParaRPr lang="ru-RU" sz="1400" dirty="0">
              <a:solidFill>
                <a:srgbClr val="DA1F28">
                  <a:lumMod val="50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1444" y="2123768"/>
            <a:ext cx="2556387" cy="3539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Маганская</a:t>
            </a:r>
            <a:r>
              <a:rPr lang="ru-RU" sz="1100" dirty="0" smtClean="0"/>
              <a:t> СОШ </a:t>
            </a:r>
            <a:r>
              <a:rPr lang="ru-RU" sz="1100" dirty="0" err="1" smtClean="0"/>
              <a:t>с.Маганск</a:t>
            </a:r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1443" y="4289526"/>
            <a:ext cx="2664543" cy="370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СОШ № 5 </a:t>
            </a:r>
            <a:r>
              <a:rPr lang="ru-RU" sz="1100" dirty="0" err="1" smtClean="0"/>
              <a:t>п.Березовский</a:t>
            </a:r>
            <a:endParaRPr lang="ru-RU" sz="1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1444" y="6405716"/>
            <a:ext cx="2664541" cy="3687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Беретская</a:t>
            </a:r>
            <a:r>
              <a:rPr lang="ru-RU" sz="1100" dirty="0" smtClean="0"/>
              <a:t> ООШ п. </a:t>
            </a:r>
            <a:r>
              <a:rPr lang="ru-RU" sz="1100" dirty="0" err="1" smtClean="0"/>
              <a:t>Береть</a:t>
            </a:r>
            <a:r>
              <a:rPr lang="ru-RU" sz="1100" dirty="0" smtClean="0"/>
              <a:t>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990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5466" y="211390"/>
            <a:ext cx="4481050" cy="5161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МАЛОЕ И СРЕДНЕЕ  ПРЕДПРИНИМАТЕЛЬСТВО НА ТЕРРИТОРИИ ПОСЕЛЕНИЯ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980" y="2152649"/>
            <a:ext cx="4338486" cy="4487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F:\Фотоархив\114CANON\IMG_139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372" y="3060590"/>
            <a:ext cx="2032820" cy="133596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Фотоархив\114CANON\IMG_139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192" y="3026498"/>
            <a:ext cx="2198738" cy="13672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2779" y="823540"/>
            <a:ext cx="4363065" cy="5761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9" name="Picture 5" descr="F:\Фотоархив\114CANON\IMG_138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779" y="4984356"/>
            <a:ext cx="1803608" cy="135501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8823" y="2286329"/>
            <a:ext cx="4065639" cy="577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endParaRPr lang="ru-RU" sz="1200" dirty="0" smtClean="0"/>
          </a:p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с. </a:t>
            </a:r>
            <a:r>
              <a:rPr lang="ru-RU" sz="1200" dirty="0" err="1" smtClean="0">
                <a:solidFill>
                  <a:schemeClr val="accent2">
                    <a:lumMod val="50000"/>
                  </a:schemeClr>
                </a:solidFill>
              </a:rPr>
              <a:t>Маганск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   спортивный комплекс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/>
              </a:rPr>
              <a:t>"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/>
              </a:rPr>
              <a:t>Рассвет" Красноярского городского фонда развития регби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 </a:t>
            </a:r>
          </a:p>
          <a:p>
            <a:pPr algn="ctr"/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5584" y="211390"/>
            <a:ext cx="4321278" cy="18460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>
              <a:spcAft>
                <a:spcPts val="0"/>
              </a:spcAft>
            </a:pPr>
            <a:r>
              <a:rPr lang="ru-RU" sz="1200" dirty="0">
                <a:latin typeface="+mj-lt"/>
                <a:ea typeface="Times New Roman"/>
              </a:rPr>
              <a:t>На сегодняшний день малый бизнес является одной из главных составляющих благополучного экономического развития территории нашего поселения. </a:t>
            </a:r>
            <a:r>
              <a:rPr lang="ru-RU" sz="1200" dirty="0" smtClean="0">
                <a:latin typeface="+mj-lt"/>
                <a:ea typeface="Times New Roman"/>
              </a:rPr>
              <a:t>В </a:t>
            </a:r>
            <a:r>
              <a:rPr lang="ru-RU" sz="1200" dirty="0">
                <a:latin typeface="+mj-lt"/>
                <a:ea typeface="Times New Roman"/>
              </a:rPr>
              <a:t>поселении </a:t>
            </a:r>
            <a:r>
              <a:rPr lang="ru-RU" sz="1200" dirty="0" smtClean="0">
                <a:latin typeface="+mj-lt"/>
                <a:ea typeface="Times New Roman"/>
              </a:rPr>
              <a:t>развиваются предприятия и организации различных форм собственности.</a:t>
            </a:r>
            <a:r>
              <a:rPr lang="ru-RU" sz="1200" dirty="0">
                <a:latin typeface="+mj-lt"/>
                <a:ea typeface="Times New Roman"/>
              </a:rPr>
              <a:t> Основной задачей малого и среднего предпринимательства </a:t>
            </a:r>
            <a:r>
              <a:rPr lang="ru-RU" sz="1200" dirty="0" smtClean="0">
                <a:latin typeface="+mj-lt"/>
                <a:ea typeface="Times New Roman"/>
              </a:rPr>
              <a:t> </a:t>
            </a:r>
            <a:r>
              <a:rPr lang="ru-RU" sz="1200" dirty="0">
                <a:latin typeface="+mj-lt"/>
                <a:ea typeface="Times New Roman"/>
              </a:rPr>
              <a:t>является создание и сохранение рабочих мест, т.е. обеспечение занятости и </a:t>
            </a:r>
            <a:r>
              <a:rPr lang="ru-RU" sz="1200" dirty="0" err="1">
                <a:latin typeface="+mj-lt"/>
                <a:ea typeface="Times New Roman"/>
              </a:rPr>
              <a:t>самозанятости</a:t>
            </a:r>
            <a:r>
              <a:rPr lang="ru-RU" sz="1200" dirty="0">
                <a:latin typeface="+mj-lt"/>
                <a:ea typeface="Times New Roman"/>
              </a:rPr>
              <a:t> </a:t>
            </a:r>
            <a:r>
              <a:rPr lang="ru-RU" sz="1200" dirty="0" smtClean="0">
                <a:latin typeface="+mj-lt"/>
                <a:ea typeface="Times New Roman"/>
              </a:rPr>
              <a:t>населения сельсовета, </a:t>
            </a:r>
            <a:r>
              <a:rPr lang="ru-RU" sz="1200" dirty="0">
                <a:latin typeface="+mj-lt"/>
                <a:ea typeface="Times New Roman"/>
              </a:rPr>
              <a:t>увеличение налогооблагаемой </a:t>
            </a:r>
            <a:r>
              <a:rPr lang="ru-RU" sz="1200" dirty="0" smtClean="0">
                <a:latin typeface="+mj-lt"/>
                <a:ea typeface="Times New Roman"/>
              </a:rPr>
              <a:t>базы.</a:t>
            </a:r>
            <a:endParaRPr lang="ru-RU" sz="1200" dirty="0">
              <a:effectLst/>
              <a:latin typeface="+mj-lt"/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40991" y="836971"/>
            <a:ext cx="412463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Гостиничный комплекс «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Береть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» 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пос.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Береть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779" y="1327585"/>
            <a:ext cx="1986116" cy="145962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18" y="5056234"/>
            <a:ext cx="1962766" cy="150288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223" y="5057015"/>
            <a:ext cx="2075836" cy="150210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8823" y="4530213"/>
            <a:ext cx="406563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База отдыха «Сокол» пос. Березовский 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7778" y="1120118"/>
            <a:ext cx="2198738" cy="145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K:\DCIM\101_FUJI\S0251045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1247" y="4259536"/>
            <a:ext cx="2489097" cy="214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31784" y="4109730"/>
            <a:ext cx="4045053" cy="544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пос. БЕРЕЗОВСКИЙ</a:t>
            </a:r>
          </a:p>
          <a:p>
            <a:pPr lvl="0" algn="ctr"/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Строящийся цех  по розливу бутилированной воды 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3107" y="2539036"/>
            <a:ext cx="2312118" cy="143551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4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7650" y="187777"/>
            <a:ext cx="4630994" cy="451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sz="14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/>
            <a:endParaRPr lang="ru-RU" sz="1400" b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/>
            <a:endParaRPr lang="ru-RU" sz="14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/>
            <a:endParaRPr lang="ru-RU" sz="14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88" y="1413103"/>
            <a:ext cx="1828803" cy="15499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28" y="308344"/>
            <a:ext cx="1897625" cy="145163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38400" y="308344"/>
            <a:ext cx="2271253" cy="383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prstClr val="white"/>
                </a:solidFill>
              </a:rPr>
              <a:t>СЕЛЬСКОЕ ХОЗЯЙСТВО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7061" y="791496"/>
            <a:ext cx="2192592" cy="2171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</a:rPr>
              <a:t>Поддерживают развитие сельскохозяйственного производства на территории поселения 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</a:rPr>
              <a:t>индивидуальные предприниматели, ведущие крестьянско-фермерские хозяйства. 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449" y="3106994"/>
            <a:ext cx="4267204" cy="1435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/>
              <a:t>- КФХ «</a:t>
            </a:r>
            <a:r>
              <a:rPr lang="ru-RU" sz="1200" dirty="0" err="1"/>
              <a:t>Б</a:t>
            </a:r>
            <a:r>
              <a:rPr lang="ru-RU" sz="1200" dirty="0" err="1" smtClean="0"/>
              <a:t>урчян</a:t>
            </a:r>
            <a:r>
              <a:rPr lang="ru-RU" sz="1200" dirty="0" smtClean="0"/>
              <a:t>» пос. Березовский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К(Ф)Х «</a:t>
            </a:r>
            <a:r>
              <a:rPr lang="ru-RU" sz="1200" dirty="0" err="1" smtClean="0"/>
              <a:t>Владыкин</a:t>
            </a:r>
            <a:r>
              <a:rPr lang="ru-RU" sz="1200" dirty="0" smtClean="0"/>
              <a:t>» с. </a:t>
            </a:r>
            <a:r>
              <a:rPr lang="ru-RU" sz="1200" dirty="0" err="1" smtClean="0"/>
              <a:t>Маганск</a:t>
            </a:r>
            <a:endParaRPr lang="ru-RU" sz="1200" dirty="0" smtClean="0"/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КФХ «Хутор» </a:t>
            </a:r>
            <a:r>
              <a:rPr lang="ru-RU" sz="1200" dirty="0" err="1" smtClean="0"/>
              <a:t>Минчик</a:t>
            </a:r>
            <a:r>
              <a:rPr lang="ru-RU" sz="1200" dirty="0" smtClean="0"/>
              <a:t> В.М. с. </a:t>
            </a:r>
            <a:r>
              <a:rPr lang="ru-RU" sz="1200" dirty="0" err="1" smtClean="0"/>
              <a:t>Маганск</a:t>
            </a:r>
            <a:endParaRPr lang="ru-RU" sz="1200" dirty="0" smtClean="0"/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КФХ </a:t>
            </a:r>
            <a:r>
              <a:rPr lang="ru-RU" sz="1200" dirty="0" err="1" smtClean="0"/>
              <a:t>Руф</a:t>
            </a:r>
            <a:r>
              <a:rPr lang="ru-RU" sz="1200" dirty="0" smtClean="0"/>
              <a:t> А.В. Д. </a:t>
            </a:r>
            <a:r>
              <a:rPr lang="ru-RU" sz="1200" dirty="0" err="1" smtClean="0"/>
              <a:t>Свищево</a:t>
            </a:r>
            <a:endParaRPr lang="ru-RU" sz="1200" dirty="0" smtClean="0"/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СПК «</a:t>
            </a:r>
            <a:r>
              <a:rPr lang="ru-RU" sz="1200" dirty="0" err="1" smtClean="0"/>
              <a:t>Маганский</a:t>
            </a:r>
            <a:r>
              <a:rPr lang="ru-RU" sz="1200" dirty="0" smtClean="0"/>
              <a:t>» </a:t>
            </a:r>
            <a:r>
              <a:rPr lang="ru-RU" sz="1200" dirty="0" err="1" smtClean="0"/>
              <a:t>Минчик</a:t>
            </a:r>
            <a:r>
              <a:rPr lang="ru-RU" sz="1200" dirty="0" smtClean="0"/>
              <a:t> И.А. с. </a:t>
            </a:r>
            <a:r>
              <a:rPr lang="ru-RU" sz="1200" dirty="0" err="1"/>
              <a:t>М</a:t>
            </a:r>
            <a:r>
              <a:rPr lang="ru-RU" sz="1200" dirty="0" err="1" smtClean="0"/>
              <a:t>аганск</a:t>
            </a:r>
            <a:endParaRPr lang="ru-RU" sz="1200" dirty="0" smtClean="0"/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ООО «Урожай» Морозов А.Н. п. Березовский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/>
              <a:t>ЛПХ Трусов В.А. с. </a:t>
            </a:r>
            <a:r>
              <a:rPr lang="ru-RU" sz="1200" dirty="0" err="1" smtClean="0"/>
              <a:t>Маганск</a:t>
            </a:r>
            <a:endParaRPr lang="ru-RU" sz="1200" dirty="0" smtClean="0"/>
          </a:p>
          <a:p>
            <a:pPr algn="just"/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55459" y="187777"/>
            <a:ext cx="3991896" cy="3298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    </a:t>
            </a:r>
          </a:p>
          <a:p>
            <a:pPr algn="just"/>
            <a:endParaRPr lang="ru-RU" sz="1200" dirty="0" smtClean="0">
              <a:solidFill>
                <a:prstClr val="black"/>
              </a:solidFill>
              <a:ea typeface="Times New Roman"/>
            </a:endParaRPr>
          </a:p>
          <a:p>
            <a:pPr algn="just"/>
            <a:endParaRPr lang="ru-RU" sz="1200" dirty="0">
              <a:solidFill>
                <a:prstClr val="black"/>
              </a:solidFill>
              <a:ea typeface="Times New Roman"/>
            </a:endParaRPr>
          </a:p>
          <a:p>
            <a:pPr algn="just"/>
            <a:endParaRPr lang="ru-RU" sz="1200" dirty="0" smtClean="0">
              <a:solidFill>
                <a:prstClr val="black"/>
              </a:solidFill>
              <a:ea typeface="Times New Roman"/>
            </a:endParaRPr>
          </a:p>
          <a:p>
            <a:pPr algn="just"/>
            <a:endParaRPr lang="ru-RU" sz="1200" dirty="0">
              <a:solidFill>
                <a:prstClr val="black"/>
              </a:solidFill>
              <a:ea typeface="Times New Roman"/>
            </a:endParaRPr>
          </a:p>
          <a:p>
            <a:pPr algn="just"/>
            <a:endParaRPr lang="ru-RU" sz="1200" dirty="0">
              <a:solidFill>
                <a:prstClr val="black"/>
              </a:solidFill>
              <a:ea typeface="Times New Roman"/>
            </a:endParaRPr>
          </a:p>
          <a:p>
            <a:pPr algn="just"/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    </a:t>
            </a:r>
          </a:p>
          <a:p>
            <a:pPr algn="just"/>
            <a:endParaRPr lang="ru-RU" sz="1200" dirty="0">
              <a:solidFill>
                <a:prstClr val="black"/>
              </a:solidFill>
              <a:ea typeface="Times New Roman"/>
            </a:endParaRPr>
          </a:p>
          <a:p>
            <a:pPr algn="just"/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В сфере торговли работает 15 магазинов и 2 павильона. 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</a:rPr>
              <a:t>Обеспеченность </a:t>
            </a:r>
            <a:r>
              <a:rPr lang="ru-RU" sz="1200" dirty="0">
                <a:solidFill>
                  <a:schemeClr val="tx1"/>
                </a:solidFill>
                <a:latin typeface="+mj-lt"/>
                <a:ea typeface="Times New Roman"/>
              </a:rPr>
              <a:t>предприятиями торговли в целом по сельсовету составляет 88,3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</a:rPr>
              <a:t>%.</a:t>
            </a:r>
            <a:endParaRPr lang="ru-RU" sz="1200" dirty="0" smtClean="0">
              <a:solidFill>
                <a:prstClr val="black"/>
              </a:solidFill>
              <a:ea typeface="Times New Roman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В  с. </a:t>
            </a:r>
            <a:r>
              <a:rPr lang="ru-RU" sz="1200" dirty="0" err="1" smtClean="0">
                <a:solidFill>
                  <a:prstClr val="black"/>
                </a:solidFill>
              </a:rPr>
              <a:t>Маганск</a:t>
            </a:r>
            <a:r>
              <a:rPr lang="ru-RU" sz="1200" dirty="0" smtClean="0">
                <a:solidFill>
                  <a:prstClr val="black"/>
                </a:solidFill>
              </a:rPr>
              <a:t> и пос. </a:t>
            </a:r>
            <a:r>
              <a:rPr lang="ru-RU" sz="1200" dirty="0" err="1" smtClean="0">
                <a:solidFill>
                  <a:prstClr val="black"/>
                </a:solidFill>
              </a:rPr>
              <a:t>Маганский</a:t>
            </a:r>
            <a:r>
              <a:rPr lang="ru-RU" sz="1200" dirty="0" smtClean="0">
                <a:solidFill>
                  <a:prstClr val="black"/>
                </a:solidFill>
              </a:rPr>
              <a:t>  работает 2 парикмахерские.</a:t>
            </a:r>
          </a:p>
          <a:p>
            <a:pPr algn="ctr"/>
            <a:endParaRPr lang="ru-RU" sz="1200" dirty="0" smtClean="0">
              <a:solidFill>
                <a:prstClr val="black"/>
              </a:solidFill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На территории функционирует АЗС «Шельф» пос. </a:t>
            </a:r>
            <a:r>
              <a:rPr lang="ru-RU" sz="1200" dirty="0" err="1" smtClean="0">
                <a:solidFill>
                  <a:prstClr val="black"/>
                </a:solidFill>
              </a:rPr>
              <a:t>Маганский</a:t>
            </a:r>
            <a:r>
              <a:rPr lang="ru-RU" sz="1200" dirty="0" smtClean="0">
                <a:solidFill>
                  <a:prstClr val="black"/>
                </a:solidFill>
              </a:rPr>
              <a:t> 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15623" y="393536"/>
            <a:ext cx="1931732" cy="596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Т О Р Г О В Л Я, БЫТОВОЕ ОБСЛУЖИВАНИЕ 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213" y="4820263"/>
            <a:ext cx="4577537" cy="1779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413" y="4975123"/>
            <a:ext cx="2088734" cy="131752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76051" y="4884171"/>
            <a:ext cx="2192593" cy="1526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На территории поселения работают индивидуальные предприниматели, занимающиеся лесопереработкой.</a:t>
            </a: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058697" y="3629485"/>
            <a:ext cx="3785420" cy="292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Елена Валентиновна\Desktop\на сайт\Строительство церкви в маганске\IMG_119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697" y="4269372"/>
            <a:ext cx="1914525" cy="144071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 Валентиновна\Desktop\на сайт\Строительство церкви в маганске\imageC0YJ6U0X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0" y="4905610"/>
            <a:ext cx="2081367" cy="150471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191125" y="3743324"/>
            <a:ext cx="3486150" cy="400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Ведется строительство церкви в </a:t>
            </a:r>
            <a:r>
              <a:rPr lang="ru-RU" sz="1200" dirty="0" err="1" smtClean="0"/>
              <a:t>с.Маганск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989871" y="187776"/>
            <a:ext cx="2025752" cy="1414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Елена Валентиновна\Desktop\S005302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9871" y="221225"/>
            <a:ext cx="2025752" cy="138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31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1" y="4292081"/>
            <a:ext cx="4049302" cy="24420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342900" algn="ctr">
              <a:spcAft>
                <a:spcPts val="0"/>
              </a:spcAft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Times New Roman"/>
              </a:rPr>
              <a:t>Муниципальные услуги  на базе МФЦ</a:t>
            </a:r>
          </a:p>
          <a:p>
            <a:pPr indent="342900" algn="just">
              <a:spcAft>
                <a:spcPts val="0"/>
              </a:spcAft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Times New Roman"/>
              </a:rPr>
              <a:t>В целях совместной деятельности по организации и предоставлению муниципальных услуг по принципу «одного окна»  в 2016 году заключено Соглашение о взаимодействии между Краевым государственным бюджетным учреждением «Многофункциональный центр предоставления государственных и муниципальных услуг», что позволяет гражданам получать муниципальные услуги в администрации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Times New Roman"/>
              </a:rPr>
              <a:t>Маганского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Times New Roman"/>
              </a:rPr>
              <a:t> сельсовета, тем самым можно в шаговой доступности получить целый ряд услуг и  нет необходимости выезжать в Березовку.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ffectLst/>
              <a:latin typeface="Arial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58930" y="834510"/>
            <a:ext cx="4219575" cy="38404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</a:pPr>
            <a:endParaRPr lang="ru-RU" altLang="ru-RU" sz="1200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</a:pPr>
            <a:r>
              <a:rPr lang="ru-RU" altLang="ru-RU" sz="1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Times New Roman" pitchFamily="18" charset="0"/>
                <a:cs typeface="Arial" pitchFamily="34" charset="0"/>
              </a:rPr>
              <a:t>РАБОТА С ОБРАЩЕНИЯМИ ГРАЖДАН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</a:pPr>
            <a:r>
              <a:rPr lang="ru-RU" altLang="ru-RU" sz="12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Деятельность администрации поселения невозможна без решения проблем наших жителей. За 12 месяцев 2016 года в администрацию поселения поступило</a:t>
            </a:r>
            <a:r>
              <a:rPr lang="ru-RU" altLang="ru-RU" sz="1200" dirty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2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98  письменных обращений. На   все  письма   были  даны  ответы  в  соответствии   с   Федеральным законом от 2 мая 2006 г. N 59 "О порядке рассмотрения обращений граждан Российской Федерации", принимались  соответствующие решения  по   вопросам, поставленным в обращениях.</a:t>
            </a:r>
            <a:endParaRPr lang="ru-RU" altLang="ru-RU" sz="1200" dirty="0" smtClean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</a:pPr>
            <a:r>
              <a:rPr lang="ru-RU" altLang="ru-RU" sz="12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В </a:t>
            </a:r>
            <a:r>
              <a:rPr lang="ru-RU" altLang="ru-RU" sz="1200" dirty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соответствии с утвержденным графиком еженедельно главой администрации поселения осуществлялся прием жителей по личным вопросам. В отчетном году на личный прием к главе обратились </a:t>
            </a:r>
            <a:r>
              <a:rPr lang="ru-RU" altLang="ru-RU" sz="1200" dirty="0" smtClean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20  </a:t>
            </a:r>
            <a:r>
              <a:rPr lang="ru-RU" altLang="ru-RU" sz="1200" dirty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человек. </a:t>
            </a:r>
            <a:endParaRPr lang="ru-RU" altLang="ru-RU" sz="1200" dirty="0" smtClean="0">
              <a:solidFill>
                <a:prstClr val="black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</a:pPr>
            <a:r>
              <a:rPr lang="ru-RU" sz="1200" dirty="0" smtClean="0"/>
              <a:t>В  </a:t>
            </a:r>
            <a:r>
              <a:rPr lang="ru-RU" sz="1200" dirty="0"/>
              <a:t>основном жителей интересуют вопросы, связанные с решением бытовых проблем: предоставление жилья, благоустройством, дорожным и коммунальным </a:t>
            </a:r>
            <a:r>
              <a:rPr lang="ru-RU" sz="1200" dirty="0" smtClean="0"/>
              <a:t>хозяйством.</a:t>
            </a:r>
            <a:endParaRPr lang="ru-RU" altLang="ru-RU" sz="12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58930" y="4801444"/>
            <a:ext cx="4161922" cy="9897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Предоставлено муниципальных услуг гражданам </a:t>
            </a:r>
          </a:p>
          <a:p>
            <a:pPr algn="ctr"/>
            <a:endParaRPr lang="ru-RU" sz="12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1200" dirty="0" smtClean="0"/>
              <a:t> в предшествующем 2015 году – 317 </a:t>
            </a:r>
          </a:p>
          <a:p>
            <a:pPr algn="ctr"/>
            <a:r>
              <a:rPr lang="ru-RU" sz="1200" dirty="0"/>
              <a:t>в</a:t>
            </a:r>
            <a:r>
              <a:rPr lang="ru-RU" sz="1200" dirty="0" smtClean="0"/>
              <a:t> отчетном периоде 2016 год - 689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7450" y="161925"/>
            <a:ext cx="8167953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ДЕЯТЕЛЬНОСТЬ АДМИНИСТРАЦИИ МАГАНСКОГО СЕЛЬСОВЕТА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1" y="834509"/>
            <a:ext cx="4049302" cy="3285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КАДРОВЫЙ СОСТАВ</a:t>
            </a:r>
          </a:p>
          <a:p>
            <a:pPr algn="just"/>
            <a:r>
              <a:rPr lang="ru-RU" sz="1200" dirty="0" smtClean="0"/>
              <a:t>     Для реализации органами местного самоуправления полномочий по решению вопросов местного значения, закрепленных Федеральным законом № 131-ФЗ, в администрации </a:t>
            </a:r>
            <a:r>
              <a:rPr lang="ru-RU" sz="1200" dirty="0" err="1" smtClean="0"/>
              <a:t>Маганского</a:t>
            </a:r>
            <a:r>
              <a:rPr lang="ru-RU" sz="1200" dirty="0" smtClean="0"/>
              <a:t> сельсовета  работает 5 муниципальных служащих:</a:t>
            </a:r>
          </a:p>
          <a:p>
            <a:pPr algn="just"/>
            <a:r>
              <a:rPr lang="ru-RU" sz="1200" dirty="0" smtClean="0"/>
              <a:t>  заместитель главы сельсовета, два ведущих специалиста, 2 специалиста 2-й категории, одна должность специалиста 2-й категории вакантна.</a:t>
            </a:r>
          </a:p>
          <a:p>
            <a:pPr algn="just"/>
            <a:r>
              <a:rPr lang="ru-RU" sz="1200" dirty="0" smtClean="0"/>
              <a:t>    В 2016 году   четыре муниципальных служащих прошли обучение с  целью повышения квалификации – обучение по 44-ФЗ о контрактной системе – 3 чел., архивное дело – 1 чел., приняли участие в семинаре по 44-ФЗ  - 2 чел.</a:t>
            </a:r>
          </a:p>
          <a:p>
            <a:pPr algn="just"/>
            <a:r>
              <a:rPr lang="ru-RU" sz="1600" dirty="0"/>
              <a:t>  </a:t>
            </a:r>
            <a:r>
              <a:rPr lang="ru-RU" sz="1600" dirty="0" smtClean="0"/>
              <a:t>       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87756" y="5791201"/>
            <a:ext cx="4161922" cy="9429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Совершено нотариальных действий:</a:t>
            </a:r>
          </a:p>
          <a:p>
            <a:pPr algn="ctr"/>
            <a:endParaRPr lang="ru-RU" sz="1200" dirty="0" smtClean="0"/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в предшествующем 2015 году </a:t>
            </a:r>
            <a:r>
              <a:rPr lang="ru-RU" sz="1200" dirty="0" smtClean="0">
                <a:solidFill>
                  <a:prstClr val="black"/>
                </a:solidFill>
              </a:rPr>
              <a:t>– 83 </a:t>
            </a:r>
            <a:endParaRPr lang="ru-RU" sz="1200" dirty="0">
              <a:solidFill>
                <a:prstClr val="black"/>
              </a:solidFill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в отчетном периоде 2016 год </a:t>
            </a:r>
            <a:r>
              <a:rPr lang="ru-RU" sz="1200" dirty="0" smtClean="0">
                <a:solidFill>
                  <a:prstClr val="black"/>
                </a:solidFill>
              </a:rPr>
              <a:t>- 55</a:t>
            </a:r>
            <a:endParaRPr lang="ru-RU" sz="1200" dirty="0">
              <a:solidFill>
                <a:prstClr val="black"/>
              </a:solidFill>
            </a:endParaRPr>
          </a:p>
          <a:p>
            <a:pPr algn="just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9941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2500" y="171450"/>
            <a:ext cx="4000500" cy="48308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EB641B">
                    <a:lumMod val="50000"/>
                  </a:srgbClr>
                </a:solidFill>
                <a:ea typeface="Times New Roman"/>
              </a:rPr>
              <a:t>Осуществление правотворческой инициативы</a:t>
            </a:r>
          </a:p>
          <a:p>
            <a:pPr lvl="0" algn="ctr"/>
            <a:r>
              <a:rPr lang="ru-RU" sz="1200" dirty="0">
                <a:solidFill>
                  <a:srgbClr val="EB641B">
                    <a:lumMod val="50000"/>
                  </a:srgbClr>
                </a:solidFill>
              </a:rPr>
              <a:t>Разработано проектов нормативных правовых актов администрации </a:t>
            </a:r>
            <a:r>
              <a:rPr lang="ru-RU" sz="1200" dirty="0" err="1">
                <a:solidFill>
                  <a:srgbClr val="EB641B">
                    <a:lumMod val="50000"/>
                  </a:srgbClr>
                </a:solidFill>
              </a:rPr>
              <a:t>Маганского</a:t>
            </a:r>
            <a:r>
              <a:rPr lang="ru-RU" sz="1200" dirty="0">
                <a:solidFill>
                  <a:srgbClr val="EB641B">
                    <a:lumMod val="50000"/>
                  </a:srgbClr>
                </a:solidFill>
              </a:rPr>
              <a:t> сельсовета </a:t>
            </a:r>
          </a:p>
          <a:p>
            <a:pPr lvl="0" algn="just"/>
            <a:r>
              <a:rPr lang="ru-RU" sz="1200" dirty="0">
                <a:solidFill>
                  <a:srgbClr val="EB641B">
                    <a:lumMod val="50000"/>
                  </a:srgbClr>
                </a:solidFill>
              </a:rPr>
              <a:t>2015 год – </a:t>
            </a:r>
            <a:r>
              <a:rPr lang="ru-RU" sz="1200" dirty="0" smtClean="0">
                <a:solidFill>
                  <a:srgbClr val="EB641B">
                    <a:lumMod val="50000"/>
                  </a:srgbClr>
                </a:solidFill>
              </a:rPr>
              <a:t>21 проект</a:t>
            </a:r>
            <a:endParaRPr lang="ru-RU" sz="1200" dirty="0">
              <a:solidFill>
                <a:srgbClr val="EB641B">
                  <a:lumMod val="50000"/>
                </a:srgbClr>
              </a:solidFill>
            </a:endParaRPr>
          </a:p>
          <a:p>
            <a:pPr lvl="0" algn="just"/>
            <a:r>
              <a:rPr lang="ru-RU" sz="1200" dirty="0">
                <a:solidFill>
                  <a:srgbClr val="EB641B">
                    <a:lumMod val="50000"/>
                  </a:srgbClr>
                </a:solidFill>
              </a:rPr>
              <a:t>2016 год – 91 проект </a:t>
            </a:r>
          </a:p>
          <a:p>
            <a:pPr lvl="0" algn="just"/>
            <a:r>
              <a:rPr lang="ru-RU" sz="1200" dirty="0">
                <a:solidFill>
                  <a:srgbClr val="EB641B">
                    <a:lumMod val="50000"/>
                  </a:srgbClr>
                </a:solidFill>
              </a:rPr>
              <a:t>      Принято нормативных правовых актов администрацией </a:t>
            </a:r>
            <a:r>
              <a:rPr lang="ru-RU" sz="1200" dirty="0" err="1">
                <a:solidFill>
                  <a:srgbClr val="EB641B">
                    <a:lumMod val="50000"/>
                  </a:srgbClr>
                </a:solidFill>
              </a:rPr>
              <a:t>Маганского</a:t>
            </a:r>
            <a:r>
              <a:rPr lang="ru-RU" sz="1200" dirty="0">
                <a:solidFill>
                  <a:srgbClr val="EB641B">
                    <a:lumMod val="50000"/>
                  </a:srgbClr>
                </a:solidFill>
              </a:rPr>
              <a:t> сельсовета – </a:t>
            </a:r>
          </a:p>
          <a:p>
            <a:pPr lvl="0" algn="just"/>
            <a:r>
              <a:rPr lang="ru-RU" sz="1200" dirty="0">
                <a:solidFill>
                  <a:srgbClr val="EB641B">
                    <a:lumMod val="50000"/>
                  </a:srgbClr>
                </a:solidFill>
              </a:rPr>
              <a:t>2015 год </a:t>
            </a:r>
            <a:r>
              <a:rPr lang="ru-RU" sz="1200" dirty="0" smtClean="0">
                <a:solidFill>
                  <a:srgbClr val="EB641B">
                    <a:lumMod val="50000"/>
                  </a:srgbClr>
                </a:solidFill>
              </a:rPr>
              <a:t>– 39</a:t>
            </a:r>
            <a:endParaRPr lang="ru-RU" sz="1200" dirty="0">
              <a:solidFill>
                <a:srgbClr val="EB641B">
                  <a:lumMod val="50000"/>
                </a:srgbClr>
              </a:solidFill>
            </a:endParaRPr>
          </a:p>
          <a:p>
            <a:pPr lvl="0" algn="just"/>
            <a:r>
              <a:rPr lang="ru-RU" sz="1200" dirty="0">
                <a:solidFill>
                  <a:srgbClr val="EB641B">
                    <a:lumMod val="50000"/>
                  </a:srgbClr>
                </a:solidFill>
              </a:rPr>
              <a:t>2016 год – </a:t>
            </a:r>
            <a:r>
              <a:rPr lang="ru-RU" sz="1200" dirty="0" smtClean="0">
                <a:solidFill>
                  <a:srgbClr val="EB641B">
                    <a:lumMod val="50000"/>
                  </a:srgbClr>
                </a:solidFill>
              </a:rPr>
              <a:t>122</a:t>
            </a:r>
            <a:endParaRPr lang="ru-RU" sz="1200" dirty="0">
              <a:solidFill>
                <a:srgbClr val="EB641B">
                  <a:lumMod val="50000"/>
                </a:srgbClr>
              </a:solidFill>
            </a:endParaRPr>
          </a:p>
          <a:p>
            <a:pPr lvl="0" algn="just"/>
            <a:r>
              <a:rPr lang="ru-RU" sz="1200" dirty="0">
                <a:solidFill>
                  <a:srgbClr val="EB641B">
                    <a:lumMod val="50000"/>
                  </a:srgbClr>
                </a:solidFill>
              </a:rPr>
              <a:t>    Направлено в </a:t>
            </a:r>
            <a:r>
              <a:rPr lang="ru-RU" sz="1200" dirty="0" smtClean="0">
                <a:solidFill>
                  <a:srgbClr val="EB641B">
                    <a:lumMod val="50000"/>
                  </a:srgbClr>
                </a:solidFill>
              </a:rPr>
              <a:t>краевой Регистр </a:t>
            </a:r>
            <a:r>
              <a:rPr lang="ru-RU" sz="1200" dirty="0">
                <a:solidFill>
                  <a:srgbClr val="EB641B">
                    <a:lumMod val="50000"/>
                  </a:srgbClr>
                </a:solidFill>
              </a:rPr>
              <a:t>нормативных правовых </a:t>
            </a:r>
            <a:r>
              <a:rPr lang="ru-RU" sz="1200" dirty="0" smtClean="0">
                <a:solidFill>
                  <a:srgbClr val="EB641B">
                    <a:lumMod val="50000"/>
                  </a:srgbClr>
                </a:solidFill>
              </a:rPr>
              <a:t>актов: </a:t>
            </a:r>
          </a:p>
          <a:p>
            <a:pPr lvl="0" algn="just"/>
            <a:r>
              <a:rPr lang="ru-RU" sz="1200" dirty="0" smtClean="0">
                <a:solidFill>
                  <a:srgbClr val="EB641B">
                    <a:lumMod val="50000"/>
                  </a:srgbClr>
                </a:solidFill>
              </a:rPr>
              <a:t>Постановлений администрации Маганского сельсовета</a:t>
            </a:r>
            <a:endParaRPr lang="ru-RU" sz="1200" dirty="0">
              <a:solidFill>
                <a:srgbClr val="EB641B">
                  <a:lumMod val="50000"/>
                </a:srgbClr>
              </a:solidFill>
            </a:endParaRPr>
          </a:p>
          <a:p>
            <a:pPr lvl="0" algn="just"/>
            <a:r>
              <a:rPr lang="ru-RU" sz="1200" dirty="0" smtClean="0">
                <a:solidFill>
                  <a:srgbClr val="EB641B">
                    <a:lumMod val="50000"/>
                  </a:srgbClr>
                </a:solidFill>
              </a:rPr>
              <a:t>2015 год -  39                 2016 </a:t>
            </a:r>
            <a:r>
              <a:rPr lang="ru-RU" sz="1200" dirty="0">
                <a:solidFill>
                  <a:srgbClr val="EB641B">
                    <a:lumMod val="50000"/>
                  </a:srgbClr>
                </a:solidFill>
              </a:rPr>
              <a:t>год - </a:t>
            </a:r>
            <a:r>
              <a:rPr lang="ru-RU" sz="1200" dirty="0" smtClean="0">
                <a:solidFill>
                  <a:srgbClr val="EB641B">
                    <a:lumMod val="50000"/>
                  </a:srgbClr>
                </a:solidFill>
              </a:rPr>
              <a:t>122</a:t>
            </a:r>
            <a:endParaRPr lang="ru-RU" sz="1200" dirty="0">
              <a:solidFill>
                <a:srgbClr val="EB641B">
                  <a:lumMod val="50000"/>
                </a:srgbClr>
              </a:solidFill>
            </a:endParaRPr>
          </a:p>
          <a:p>
            <a:pPr lvl="0" algn="just"/>
            <a:endParaRPr lang="ru-RU" sz="1200" dirty="0">
              <a:solidFill>
                <a:srgbClr val="EB641B">
                  <a:lumMod val="50000"/>
                </a:srgbClr>
              </a:solidFill>
            </a:endParaRPr>
          </a:p>
          <a:p>
            <a:pPr lvl="0" algn="just"/>
            <a:endParaRPr lang="ru-RU" sz="1200" dirty="0">
              <a:solidFill>
                <a:srgbClr val="EB641B">
                  <a:lumMod val="50000"/>
                </a:srgbClr>
              </a:solidFill>
            </a:endParaRPr>
          </a:p>
          <a:p>
            <a:pPr lvl="0" algn="ctr"/>
            <a:r>
              <a:rPr lang="ru-RU" sz="1200" dirty="0">
                <a:solidFill>
                  <a:srgbClr val="EB641B">
                    <a:lumMod val="50000"/>
                  </a:srgbClr>
                </a:solidFill>
              </a:rPr>
              <a:t> </a:t>
            </a:r>
            <a:r>
              <a:rPr lang="ru-RU" sz="1200" b="1" dirty="0">
                <a:solidFill>
                  <a:srgbClr val="EB641B">
                    <a:lumMod val="50000"/>
                  </a:srgbClr>
                </a:solidFill>
                <a:cs typeface="Times New Roman" panose="02020603050405020304" pitchFamily="18" charset="0"/>
              </a:rPr>
              <a:t>Рассмотрено протестов, представлений </a:t>
            </a:r>
            <a:r>
              <a:rPr lang="ru-RU" sz="1200" b="1" dirty="0" smtClean="0">
                <a:solidFill>
                  <a:srgbClr val="EB641B">
                    <a:lumMod val="50000"/>
                  </a:srgbClr>
                </a:solidFill>
                <a:cs typeface="Times New Roman" panose="02020603050405020304" pitchFamily="18" charset="0"/>
              </a:rPr>
              <a:t>прокуратуры</a:t>
            </a:r>
            <a:endParaRPr lang="ru-RU" sz="1200" b="1" dirty="0">
              <a:solidFill>
                <a:srgbClr val="EB641B">
                  <a:lumMod val="50000"/>
                </a:srgbClr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в предшествующем 2015 году </a:t>
            </a:r>
            <a:r>
              <a:rPr lang="ru-RU" sz="1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– 20</a:t>
            </a:r>
            <a:endParaRPr lang="ru-RU" sz="12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в отчетном периоде 2016 </a:t>
            </a:r>
            <a:r>
              <a:rPr lang="ru-RU" sz="1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года - 18</a:t>
            </a:r>
            <a:endParaRPr lang="ru-RU" sz="12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0998" y="171450"/>
            <a:ext cx="4019552" cy="3667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1600" b="1" kern="0" dirty="0">
                <a:solidFill>
                  <a:srgbClr val="EB641B">
                    <a:lumMod val="50000"/>
                  </a:srgbClr>
                </a:solidFill>
              </a:rPr>
              <a:t>ВОИНСКИЙ УЧЕТ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4D4D4D"/>
                </a:solidFill>
              </a:rPr>
              <a:t>Администрацией ведется исполнение отдельных государственных полномочий в части ведения воинского учета в соответствии с требованиями закона РФ «О воинской обязанности и военной службе». Всего на первичном  воинском учете в сельском поселении состоит </a:t>
            </a:r>
            <a:r>
              <a:rPr lang="ru-RU" sz="1200" kern="0" dirty="0" smtClean="0">
                <a:solidFill>
                  <a:srgbClr val="4D4D4D"/>
                </a:solidFill>
              </a:rPr>
              <a:t>645 </a:t>
            </a:r>
            <a:r>
              <a:rPr lang="ru-RU" sz="1200" kern="0" dirty="0">
                <a:solidFill>
                  <a:srgbClr val="4D4D4D"/>
                </a:solidFill>
              </a:rPr>
              <a:t>человек.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4D4D4D"/>
                </a:solidFill>
              </a:rPr>
              <a:t>    Особое внимание уделяется воспитанию у представителей молодого поколения чувства долга, ответственности перед Отчизной, любви к Родине, своему району и  поселению.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4D4D4D"/>
                </a:solidFill>
                <a:ea typeface="Times New Roman"/>
              </a:rPr>
              <a:t>    Объем средств, направленных в поселение в виде субвенций и предусмотренных на выполнение государственных полномочий (ВУС) на 2015 год, </a:t>
            </a:r>
            <a:r>
              <a:rPr lang="ru-RU" sz="1200" kern="0" dirty="0" smtClean="0">
                <a:solidFill>
                  <a:srgbClr val="4D4D4D"/>
                </a:solidFill>
                <a:ea typeface="Times New Roman"/>
              </a:rPr>
              <a:t>составил 181884  </a:t>
            </a:r>
            <a:r>
              <a:rPr lang="ru-RU" sz="1200" kern="0" dirty="0">
                <a:solidFill>
                  <a:srgbClr val="4D4D4D"/>
                </a:solidFill>
                <a:ea typeface="Times New Roman"/>
              </a:rPr>
              <a:t>рублей, в 2016 году -  </a:t>
            </a:r>
            <a:r>
              <a:rPr lang="ru-RU" sz="1200" kern="0" dirty="0" smtClean="0">
                <a:solidFill>
                  <a:srgbClr val="4D4D4D"/>
                </a:solidFill>
                <a:ea typeface="Times New Roman"/>
              </a:rPr>
              <a:t>111124 рублей. </a:t>
            </a:r>
            <a:endParaRPr lang="ru-RU" sz="1200" kern="0" dirty="0">
              <a:solidFill>
                <a:srgbClr val="4D4D4D"/>
              </a:solidFill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0998" y="4000499"/>
            <a:ext cx="4019552" cy="26574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0215" algn="just"/>
            <a:r>
              <a:rPr lang="ru-RU" sz="1200" dirty="0">
                <a:solidFill>
                  <a:prstClr val="black"/>
                </a:solidFill>
                <a:ea typeface="Times New Roman"/>
              </a:rPr>
              <a:t>Деятельность администрации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Маганского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сельсовета основывается на принципах гласности и открытости. Гласность в работе администрации обеспечивается посредством доведения до населения своевременной и достоверной информации о развитии муниципального образования, принимаемых органами местного самоуправления решениях, а также о мероприятиях и событиях, затрагивающих интересы жителей муниципального образования, и регулярно обновляется на официальном сайте администрации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Маганского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сельсовета в сети Интернет.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62500" y="5141396"/>
            <a:ext cx="3924300" cy="14348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0215" algn="just"/>
            <a:r>
              <a:rPr lang="ru-RU" sz="1200" dirty="0">
                <a:solidFill>
                  <a:prstClr val="black"/>
                </a:solidFill>
                <a:ea typeface="Times New Roman"/>
              </a:rPr>
              <a:t>Администрация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Маганского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сельсовета имеет собственное печатное издание «Ведомости органов местного самоуправления </a:t>
            </a:r>
            <a:r>
              <a:rPr lang="ru-RU" sz="1200" dirty="0" err="1">
                <a:solidFill>
                  <a:prstClr val="black"/>
                </a:solidFill>
                <a:ea typeface="Times New Roman"/>
              </a:rPr>
              <a:t>Маганского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 сельсовета» для опубликования нормативных правовых актов.</a:t>
            </a:r>
          </a:p>
          <a:p>
            <a:pPr lvl="0" indent="450215" algn="just"/>
            <a:r>
              <a:rPr lang="ru-RU" sz="1200" dirty="0">
                <a:solidFill>
                  <a:prstClr val="black"/>
                </a:solidFill>
                <a:ea typeface="Times New Roman"/>
              </a:rPr>
              <a:t>В 2015 году издано  12 газет</a:t>
            </a:r>
          </a:p>
          <a:p>
            <a:pPr lvl="0" indent="450215" algn="just"/>
            <a:r>
              <a:rPr lang="ru-RU" sz="1200" dirty="0">
                <a:solidFill>
                  <a:prstClr val="black"/>
                </a:solidFill>
                <a:ea typeface="Times New Roman"/>
              </a:rPr>
              <a:t>В 2016 году </a:t>
            </a:r>
            <a:r>
              <a:rPr lang="ru-RU" sz="1200" dirty="0" smtClean="0">
                <a:solidFill>
                  <a:prstClr val="black"/>
                </a:solidFill>
                <a:ea typeface="Times New Roman"/>
              </a:rPr>
              <a:t> издано  </a:t>
            </a:r>
            <a:r>
              <a:rPr lang="ru-RU" sz="1200" dirty="0">
                <a:solidFill>
                  <a:prstClr val="black"/>
                </a:solidFill>
                <a:ea typeface="Times New Roman"/>
              </a:rPr>
              <a:t>22 газеты.</a:t>
            </a:r>
          </a:p>
        </p:txBody>
      </p:sp>
    </p:spTree>
    <p:extLst>
      <p:ext uri="{BB962C8B-B14F-4D97-AF65-F5344CB8AC3E}">
        <p14:creationId xmlns:p14="http://schemas.microsoft.com/office/powerpoint/2010/main" val="36414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62450" y="266707"/>
            <a:ext cx="4457699" cy="26098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algn="ctr" fontAlgn="base">
              <a:spcBef>
                <a:spcPct val="20000"/>
              </a:spcBef>
            </a:pPr>
            <a:r>
              <a:rPr lang="ru-RU" sz="1400" b="1" kern="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Times New Roman"/>
              </a:rPr>
              <a:t>ЗЕМЕЛЬНЫЕ ВОПРОСЫ</a:t>
            </a:r>
            <a:endParaRPr lang="ru-RU" sz="1400" b="1" kern="0" dirty="0">
              <a:solidFill>
                <a:schemeClr val="accent3">
                  <a:lumMod val="50000"/>
                </a:schemeClr>
              </a:solidFill>
              <a:latin typeface="+mj-lt"/>
              <a:ea typeface="Times New Roman"/>
            </a:endParaRPr>
          </a:p>
          <a:p>
            <a:pPr marL="342900" lvl="0" algn="just" fontAlgn="base">
              <a:spcBef>
                <a:spcPct val="20000"/>
              </a:spcBef>
            </a:pPr>
            <a:r>
              <a:rPr lang="ru-RU" sz="1200" kern="0" dirty="0" smtClean="0">
                <a:solidFill>
                  <a:srgbClr val="4D4D4D"/>
                </a:solidFill>
                <a:latin typeface="+mj-lt"/>
                <a:ea typeface="Times New Roman"/>
              </a:rPr>
              <a:t>С </a:t>
            </a:r>
            <a:r>
              <a:rPr lang="ru-RU" sz="1200" kern="0" dirty="0">
                <a:solidFill>
                  <a:srgbClr val="4D4D4D"/>
                </a:solidFill>
                <a:latin typeface="+mj-lt"/>
                <a:ea typeface="Times New Roman"/>
              </a:rPr>
              <a:t>01.03.2015 года федеральным законодательством на уровень поселения переданы полномочия по распоряжению земельными участками, государственная собственность на которые не разграничена</a:t>
            </a:r>
            <a:r>
              <a:rPr lang="ru-RU" sz="1200" kern="0" dirty="0" smtClean="0">
                <a:solidFill>
                  <a:srgbClr val="4D4D4D"/>
                </a:solidFill>
                <a:latin typeface="+mj-lt"/>
                <a:ea typeface="Times New Roman"/>
              </a:rPr>
              <a:t>.</a:t>
            </a:r>
          </a:p>
          <a:p>
            <a:pPr marL="342900" lvl="0" algn="just" fontAlgn="base">
              <a:spcBef>
                <a:spcPct val="20000"/>
              </a:spcBef>
            </a:pPr>
            <a:r>
              <a:rPr lang="ru-RU" sz="1200" kern="0" dirty="0" smtClean="0">
                <a:solidFill>
                  <a:srgbClr val="4D4D4D"/>
                </a:solidFill>
                <a:latin typeface="+mj-lt"/>
                <a:ea typeface="Times New Roman"/>
              </a:rPr>
              <a:t>Администрацией сельсовета в отчетном периоде разработано и принято 6 Административных регламентов предоставления муниципальных услуг по земельным вопросам.</a:t>
            </a:r>
          </a:p>
          <a:p>
            <a:pPr marL="342900" lvl="0" algn="just" fontAlgn="base">
              <a:spcBef>
                <a:spcPct val="20000"/>
              </a:spcBef>
            </a:pPr>
            <a:r>
              <a:rPr lang="ru-RU" sz="1200" kern="0" dirty="0" smtClean="0">
                <a:solidFill>
                  <a:srgbClr val="4D4D4D"/>
                </a:solidFill>
                <a:latin typeface="+mj-lt"/>
                <a:ea typeface="Times New Roman"/>
              </a:rPr>
              <a:t>Заключено договоров, принято постановлений: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1600" kern="0" dirty="0">
              <a:solidFill>
                <a:srgbClr val="4D4D4D"/>
              </a:solidFill>
              <a:latin typeface="Microsoft Sans Serif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866046"/>
              </p:ext>
            </p:extLst>
          </p:nvPr>
        </p:nvGraphicFramePr>
        <p:xfrm>
          <a:off x="4362450" y="2562225"/>
          <a:ext cx="4467225" cy="4076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0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Аренда 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2015</a:t>
                      </a:r>
                      <a:endParaRPr lang="ru-RU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2016</a:t>
                      </a:r>
                      <a:endParaRPr lang="ru-RU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Кол-во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Сумма (руб.)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Кол-во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Сумма (руб.)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95708,16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27248,45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Купля- продажа</a:t>
                      </a:r>
                      <a:endParaRPr lang="ru-RU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Кол-во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Сумма (руб.)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Кол-во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Сумма (руб.)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150 100,22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179 788,23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Соглашения о перераспределении земель</a:t>
                      </a:r>
                      <a:endParaRPr lang="ru-RU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Кол-во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Сумма (руб.)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Кол-во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Сумма (руб.)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144 763,14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752">
                <a:tc gridSpan="4">
                  <a:txBody>
                    <a:bodyPr/>
                    <a:lstStyle/>
                    <a:p>
                      <a:r>
                        <a:rPr lang="ru-RU" sz="1200" dirty="0" smtClean="0"/>
                        <a:t>     </a:t>
                      </a:r>
                      <a:r>
                        <a:rPr lang="ru-RU" sz="1200" b="1" dirty="0" smtClean="0"/>
                        <a:t>Принято постановлений по земельным вопросам</a:t>
                      </a:r>
                      <a:endParaRPr lang="ru-RU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752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363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432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752">
                <a:tc gridSpan="4">
                  <a:txBody>
                    <a:bodyPr/>
                    <a:lstStyle/>
                    <a:p>
                      <a:r>
                        <a:rPr lang="ru-RU" sz="1200" dirty="0" smtClean="0"/>
                        <a:t>                   </a:t>
                      </a:r>
                      <a:r>
                        <a:rPr lang="ru-RU" sz="1200" b="1" dirty="0" smtClean="0"/>
                        <a:t>Рассмотрено заявлений  граждан </a:t>
                      </a:r>
                      <a:endParaRPr lang="ru-RU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752"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122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136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42899" y="266708"/>
            <a:ext cx="3800476" cy="3562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prstClr val="white"/>
                </a:solidFill>
              </a:rPr>
              <a:t>Администрация сельского поселения ежедневно работает, взаимодействуя как с населением, так </a:t>
            </a:r>
            <a:r>
              <a:rPr lang="ru-RU" sz="1200" dirty="0" smtClean="0">
                <a:solidFill>
                  <a:prstClr val="white"/>
                </a:solidFill>
              </a:rPr>
              <a:t> и с  администрацией </a:t>
            </a:r>
            <a:r>
              <a:rPr lang="ru-RU" sz="1200" dirty="0">
                <a:solidFill>
                  <a:prstClr val="white"/>
                </a:solidFill>
              </a:rPr>
              <a:t>района, решая многие очень важные вопросы. </a:t>
            </a:r>
            <a:endParaRPr lang="ru-RU" sz="1200" dirty="0" smtClean="0">
              <a:solidFill>
                <a:prstClr val="white"/>
              </a:solidFill>
            </a:endParaRPr>
          </a:p>
          <a:p>
            <a:pPr lvl="0" algn="ctr"/>
            <a:endParaRPr lang="ru-RU" sz="1200" dirty="0">
              <a:solidFill>
                <a:prstClr val="white"/>
              </a:solidFill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Поступило в администрацию входящей документации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в предшествующем 2015 году </a:t>
            </a:r>
            <a:r>
              <a:rPr lang="ru-RU" sz="1200" dirty="0" smtClean="0">
                <a:solidFill>
                  <a:prstClr val="black"/>
                </a:solidFill>
              </a:rPr>
              <a:t>–1080 </a:t>
            </a:r>
            <a:endParaRPr lang="ru-RU" sz="1200" dirty="0">
              <a:solidFill>
                <a:prstClr val="black"/>
              </a:solidFill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в отчетном 2016 году – </a:t>
            </a:r>
            <a:r>
              <a:rPr lang="ru-RU" sz="1200" dirty="0" smtClean="0">
                <a:solidFill>
                  <a:prstClr val="black"/>
                </a:solidFill>
              </a:rPr>
              <a:t>2521</a:t>
            </a:r>
            <a:endParaRPr lang="ru-RU" sz="1200" dirty="0">
              <a:solidFill>
                <a:prstClr val="black"/>
              </a:solidFill>
            </a:endParaRPr>
          </a:p>
          <a:p>
            <a:pPr lvl="0" algn="ctr"/>
            <a:endParaRPr lang="ru-RU" sz="1200" dirty="0">
              <a:solidFill>
                <a:prstClr val="black"/>
              </a:solidFill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Количество исходящей документации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в предшествующем 2015 году – </a:t>
            </a:r>
            <a:r>
              <a:rPr lang="ru-RU" sz="1200" dirty="0" smtClean="0">
                <a:solidFill>
                  <a:prstClr val="black"/>
                </a:solidFill>
              </a:rPr>
              <a:t>942</a:t>
            </a:r>
            <a:endParaRPr lang="ru-RU" sz="1200" dirty="0">
              <a:solidFill>
                <a:prstClr val="black"/>
              </a:solidFill>
            </a:endParaRP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в отчетном 2016 году </a:t>
            </a:r>
            <a:r>
              <a:rPr lang="ru-RU" sz="1200" dirty="0" smtClean="0">
                <a:solidFill>
                  <a:prstClr val="black"/>
                </a:solidFill>
              </a:rPr>
              <a:t>– 2040</a:t>
            </a:r>
            <a:endParaRPr lang="ru-RU" sz="1200" dirty="0">
              <a:solidFill>
                <a:prstClr val="white"/>
              </a:solidFill>
            </a:endParaRPr>
          </a:p>
          <a:p>
            <a:pPr lvl="0" algn="ctr"/>
            <a:r>
              <a:rPr lang="ru-RU" sz="1200" dirty="0">
                <a:solidFill>
                  <a:prstClr val="white"/>
                </a:solidFill>
              </a:rPr>
              <a:t>. Ответы на запросы, подготовка отчетов, постоянное взаимодействие с органами полиции, прокуратуры, осуществление выездов, работа комиссий, все это занимает наибольший объем рабочего времени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2899" y="3982065"/>
            <a:ext cx="3800476" cy="27038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Передача  полномочий по решению вопросов местного значения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>
                <a:solidFill>
                  <a:schemeClr val="tx1"/>
                </a:solidFill>
              </a:rPr>
              <a:t>В</a:t>
            </a:r>
            <a:r>
              <a:rPr lang="ru-RU" sz="1200" dirty="0" smtClean="0">
                <a:solidFill>
                  <a:schemeClr val="tx1"/>
                </a:solidFill>
              </a:rPr>
              <a:t> 2016 году  были заключены Соглашения о передаче осуществления части полномочий с уровня поселения на уровень района</a:t>
            </a:r>
          </a:p>
          <a:p>
            <a:pPr marL="342900" indent="-342900" algn="just">
              <a:buAutoNum type="arabicPeriod"/>
            </a:pPr>
            <a:r>
              <a:rPr lang="ru-RU" sz="1200" dirty="0" smtClean="0">
                <a:solidFill>
                  <a:schemeClr val="tx1"/>
                </a:solidFill>
              </a:rPr>
              <a:t>Осуществление муниципального земельного контроля.</a:t>
            </a:r>
          </a:p>
          <a:p>
            <a:pPr marL="342900" indent="-342900" algn="just">
              <a:buAutoNum type="arabicPeriod"/>
            </a:pPr>
            <a:r>
              <a:rPr lang="ru-RU" sz="1200" dirty="0" smtClean="0">
                <a:solidFill>
                  <a:schemeClr val="tx1"/>
                </a:solidFill>
              </a:rPr>
              <a:t>Полномочия в области ведения адресного хозяйства.</a:t>
            </a:r>
          </a:p>
          <a:p>
            <a:pPr marL="342900" indent="-342900" algn="just">
              <a:buAutoNum type="arabicPeriod"/>
            </a:pPr>
            <a:r>
              <a:rPr lang="ru-RU" sz="1200" dirty="0" smtClean="0">
                <a:solidFill>
                  <a:schemeClr val="tx1"/>
                </a:solidFill>
              </a:rPr>
              <a:t>Полномочия по определению размера дохода и стоимости имущества в целях признания граждан малоимущими</a:t>
            </a:r>
            <a:r>
              <a:rPr lang="ru-RU" sz="1200" dirty="0" smtClean="0"/>
              <a:t>.</a:t>
            </a:r>
          </a:p>
          <a:p>
            <a:pPr marL="342900" indent="-342900" algn="just">
              <a:buAutoNum type="arabicPeriod"/>
            </a:pPr>
            <a:r>
              <a:rPr lang="ru-RU" sz="1200" dirty="0" smtClean="0"/>
              <a:t>Полномочия в области дорожной деятельности.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992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290" y="393289"/>
            <a:ext cx="3991897" cy="61058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/>
              <a:t>    </a:t>
            </a:r>
          </a:p>
          <a:p>
            <a:pPr algn="just"/>
            <a:r>
              <a:rPr lang="ru-RU" sz="1200" dirty="0" smtClean="0"/>
              <a:t>      В администрации </a:t>
            </a:r>
            <a:r>
              <a:rPr lang="ru-RU" sz="1200" dirty="0" err="1"/>
              <a:t>М</a:t>
            </a:r>
            <a:r>
              <a:rPr lang="ru-RU" sz="1200" dirty="0" err="1" smtClean="0"/>
              <a:t>аганского</a:t>
            </a:r>
            <a:r>
              <a:rPr lang="ru-RU" sz="1200" dirty="0" smtClean="0"/>
              <a:t> сельсовета принята нормативно-правовая база по вопросам противодействия коррупции в соответствии с Федеральным законом от 25.12.2008 № 273-ФЗ «О противодействии коррупции»;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 разработаны мероприятия, направленные на противодействие коррупции;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 </a:t>
            </a:r>
            <a:r>
              <a:rPr lang="ru-RU" sz="1200" dirty="0" smtClean="0"/>
              <a:t>  создана комиссия по </a:t>
            </a:r>
            <a:r>
              <a:rPr lang="ru-RU" sz="1200" dirty="0"/>
              <a:t>соблюдению требований к служебному поведению муниципальных служащих и урегулированию конфликта интересов в администрации </a:t>
            </a:r>
            <a:r>
              <a:rPr lang="ru-RU" sz="1200" dirty="0" err="1"/>
              <a:t>Маганского</a:t>
            </a:r>
            <a:r>
              <a:rPr lang="ru-RU" sz="1200" dirty="0"/>
              <a:t> </a:t>
            </a:r>
            <a:r>
              <a:rPr lang="ru-RU" sz="1200" dirty="0" smtClean="0"/>
              <a:t>сельсовета;</a:t>
            </a:r>
            <a:endParaRPr lang="ru-RU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 разработаны административные Регламенты предоставления муниципальных услуг.</a:t>
            </a:r>
          </a:p>
          <a:p>
            <a:pPr algn="just"/>
            <a:r>
              <a:rPr lang="ru-RU" sz="1200" dirty="0" smtClean="0"/>
              <a:t>    В отчетном периоде проведено 3 заседания комиссии </a:t>
            </a:r>
            <a:r>
              <a:rPr lang="ru-RU" sz="1200" dirty="0">
                <a:solidFill>
                  <a:prstClr val="black"/>
                </a:solidFill>
              </a:rPr>
              <a:t>по соблюдению требований к служебному поведению муниципальных служащих и урегулированию конфликта интересов </a:t>
            </a:r>
            <a:r>
              <a:rPr lang="ru-RU" sz="1200" dirty="0" smtClean="0"/>
              <a:t>.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Проводится антикоррупционная экспертиза нормативных правовых актов администрации сельсовета.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В целях реализации полномочий  органов местного самоуправления в сфере противодействия коррупции с администрацией Березовского района заключено Соглашение о взаимодействии в сфере противодействия коррупции, профилактике терроризма и экстремизма, межнациональных отношений на территории Березовского района.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0103" y="184351"/>
            <a:ext cx="380508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ПРОТИВОДЕЙСТВИЕ КОРРУПЦИИ</a:t>
            </a:r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8645" y="412951"/>
            <a:ext cx="4031226" cy="60861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200" dirty="0" smtClean="0">
              <a:latin typeface="+mj-lt"/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+mj-lt"/>
                <a:ea typeface="Times New Roman"/>
                <a:cs typeface="Times New Roman"/>
              </a:rPr>
              <a:t>В соответствии с </a:t>
            </a:r>
            <a:r>
              <a:rPr lang="ru-RU" sz="1200" dirty="0">
                <a:latin typeface="+mj-lt"/>
                <a:ea typeface="Times New Roman"/>
              </a:rPr>
              <a:t>Федеральным законом от 27.07.2010 № 210-ФЗ «Об организации предоставления государственных и муниципальных услуг», </a:t>
            </a:r>
            <a:r>
              <a:rPr lang="ru-RU" sz="1200" dirty="0" smtClean="0">
                <a:latin typeface="+mj-lt"/>
                <a:ea typeface="Times New Roman"/>
              </a:rPr>
              <a:t>в администрации </a:t>
            </a:r>
            <a:r>
              <a:rPr lang="ru-RU" sz="1200" dirty="0" err="1" smtClean="0">
                <a:latin typeface="+mj-lt"/>
                <a:ea typeface="Times New Roman"/>
              </a:rPr>
              <a:t>Маганского</a:t>
            </a:r>
            <a:r>
              <a:rPr lang="ru-RU" sz="1200" dirty="0" smtClean="0">
                <a:latin typeface="+mj-lt"/>
                <a:ea typeface="Times New Roman"/>
              </a:rPr>
              <a:t> сельсовета:</a:t>
            </a:r>
            <a:endParaRPr lang="ru-RU" sz="1200" dirty="0" smtClean="0">
              <a:latin typeface="+mj-lt"/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+mj-lt"/>
                <a:ea typeface="Times New Roman"/>
                <a:cs typeface="Times New Roman"/>
              </a:rPr>
              <a:t>- сформирован </a:t>
            </a:r>
            <a:r>
              <a:rPr lang="ru-RU" sz="1200" dirty="0">
                <a:latin typeface="+mj-lt"/>
                <a:ea typeface="Times New Roman"/>
                <a:cs typeface="Times New Roman"/>
              </a:rPr>
              <a:t>реестр муниципальных услуг, предоставляемых администрацией </a:t>
            </a:r>
            <a:r>
              <a:rPr lang="ru-RU" sz="1200" dirty="0" err="1" smtClean="0">
                <a:latin typeface="+mj-lt"/>
                <a:ea typeface="Times New Roman"/>
                <a:cs typeface="Times New Roman"/>
              </a:rPr>
              <a:t>Маганского</a:t>
            </a:r>
            <a:r>
              <a:rPr lang="ru-RU" sz="1200" dirty="0" smtClean="0">
                <a:latin typeface="+mj-lt"/>
                <a:ea typeface="Times New Roman"/>
                <a:cs typeface="Times New Roman"/>
              </a:rPr>
              <a:t> сельсовета,. </a:t>
            </a:r>
            <a:r>
              <a:rPr lang="ru-RU" sz="1200" dirty="0">
                <a:latin typeface="+mj-lt"/>
                <a:ea typeface="Times New Roman"/>
                <a:cs typeface="Times New Roman"/>
              </a:rPr>
              <a:t>Общее количество,  которых составляет </a:t>
            </a:r>
            <a:r>
              <a:rPr lang="ru-RU" sz="1200" dirty="0" smtClean="0">
                <a:latin typeface="+mj-lt"/>
                <a:ea typeface="Times New Roman"/>
                <a:cs typeface="Times New Roman"/>
              </a:rPr>
              <a:t>-12, </a:t>
            </a:r>
            <a:r>
              <a:rPr lang="ru-RU" sz="1200" dirty="0">
                <a:latin typeface="+mj-lt"/>
                <a:ea typeface="Times New Roman"/>
                <a:cs typeface="Times New Roman"/>
              </a:rPr>
              <a:t>5 из которых – социально- значимые) согласно рекомендованного краевого перечня типовых муниципальных услуг (функций), которые размещены на сайте администрации </a:t>
            </a:r>
            <a:r>
              <a:rPr lang="ru-RU" sz="1200" dirty="0" err="1" smtClean="0">
                <a:latin typeface="+mj-lt"/>
                <a:ea typeface="Times New Roman"/>
                <a:cs typeface="Times New Roman"/>
              </a:rPr>
              <a:t>Маганского</a:t>
            </a:r>
            <a:r>
              <a:rPr lang="ru-RU" sz="1200" dirty="0" smtClean="0">
                <a:latin typeface="+mj-lt"/>
                <a:ea typeface="Times New Roman"/>
                <a:cs typeface="Times New Roman"/>
              </a:rPr>
              <a:t> сельсовета;</a:t>
            </a:r>
            <a:endParaRPr lang="ru-RU" sz="1200" dirty="0">
              <a:latin typeface="+mj-lt"/>
              <a:ea typeface="Times New Roman"/>
              <a:cs typeface="Times New Roman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200" dirty="0" smtClean="0">
                <a:latin typeface="+mj-lt"/>
                <a:ea typeface="Times New Roman"/>
                <a:cs typeface="Times New Roman"/>
              </a:rPr>
              <a:t>разработаны  </a:t>
            </a:r>
            <a:r>
              <a:rPr lang="ru-RU" sz="1200" dirty="0">
                <a:latin typeface="+mj-lt"/>
                <a:ea typeface="Times New Roman"/>
                <a:cs typeface="Times New Roman"/>
              </a:rPr>
              <a:t>регламенты оказания муниципальных услуг, предоставляемых </a:t>
            </a:r>
            <a:r>
              <a:rPr lang="ru-RU" sz="1200" dirty="0" smtClean="0">
                <a:latin typeface="+mj-lt"/>
                <a:ea typeface="Times New Roman"/>
                <a:cs typeface="Times New Roman"/>
              </a:rPr>
              <a:t>администрацией </a:t>
            </a:r>
            <a:r>
              <a:rPr lang="ru-RU" sz="1200" dirty="0" err="1" smtClean="0">
                <a:latin typeface="+mj-lt"/>
                <a:ea typeface="Times New Roman"/>
                <a:cs typeface="Times New Roman"/>
              </a:rPr>
              <a:t>Маганского</a:t>
            </a:r>
            <a:r>
              <a:rPr lang="ru-RU" sz="1200" dirty="0" smtClean="0">
                <a:latin typeface="+mj-lt"/>
                <a:ea typeface="Times New Roman"/>
                <a:cs typeface="Times New Roman"/>
              </a:rPr>
              <a:t> сельсовета. </a:t>
            </a:r>
            <a:r>
              <a:rPr lang="ru-RU" sz="1200" dirty="0">
                <a:latin typeface="+mj-lt"/>
                <a:ea typeface="Times New Roman"/>
                <a:cs typeface="Times New Roman"/>
              </a:rPr>
              <a:t>Указанные регламенты размещены на официальном сайте администрации </a:t>
            </a:r>
            <a:r>
              <a:rPr lang="ru-RU" sz="1200" dirty="0" err="1" smtClean="0">
                <a:latin typeface="+mj-lt"/>
                <a:ea typeface="Times New Roman"/>
                <a:cs typeface="Times New Roman"/>
              </a:rPr>
              <a:t>Маганского</a:t>
            </a:r>
            <a:r>
              <a:rPr lang="ru-RU" sz="1200" dirty="0" smtClean="0">
                <a:latin typeface="+mj-lt"/>
                <a:ea typeface="Times New Roman"/>
                <a:cs typeface="Times New Roman"/>
              </a:rPr>
              <a:t> сельсовета в </a:t>
            </a:r>
            <a:r>
              <a:rPr lang="ru-RU" sz="1200" dirty="0">
                <a:latin typeface="+mj-lt"/>
                <a:ea typeface="Times New Roman"/>
                <a:cs typeface="Times New Roman"/>
              </a:rPr>
              <a:t>сети </a:t>
            </a:r>
            <a:r>
              <a:rPr lang="ru-RU" sz="1200" dirty="0" smtClean="0">
                <a:latin typeface="+mj-lt"/>
                <a:ea typeface="Times New Roman"/>
                <a:cs typeface="Times New Roman"/>
              </a:rPr>
              <a:t>Интернет;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+mj-lt"/>
                <a:ea typeface="Times New Roman"/>
                <a:cs typeface="Times New Roman"/>
              </a:rPr>
              <a:t>- Заключено  Соглашение о взаимодействии с многофункциональным центром по предоставлению муниципальных услуг населению  через МФЦ.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200" dirty="0">
              <a:effectLst/>
              <a:latin typeface="+mj-lt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8645" y="184351"/>
            <a:ext cx="3844413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МУНИЦИПАЛЬНЫЕ УСЛУГИ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612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:\ФОТОГРАФИИ\БЕЛЕБЕРДА РАЗОБРАТЬ!!!!\Какие мы-такая и деревня\IMG159-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3" y="88957"/>
            <a:ext cx="2231512" cy="204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M:\ФОТОГРАФИИ\БЕЛЕБЕРДА РАЗОБРАТЬ!!!!\Какие мы-такая и деревня\IMG160-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113" y="76203"/>
            <a:ext cx="2349500" cy="196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Елена Валентиновна\Desktop\114CANON\IMG_13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813" y="0"/>
            <a:ext cx="2200275" cy="18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5562" y="466727"/>
            <a:ext cx="2425701" cy="184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:\Фотоархив\Фото - Маганск\Свалки и павыодки 2012\Изображение 29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" y="2144354"/>
            <a:ext cx="2903538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:\Фотоархив\Фото - Маганск\Паводки и свалки 2010\Изображение 07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70861"/>
            <a:ext cx="30670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F:\Фотоархив\Фото - Маганск\Паводки и свалки 2010\IMG_2106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724" y="2314575"/>
            <a:ext cx="2768601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Елена Валентиновна\Desktop\Новая папка (2)\S053021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0" y="4595812"/>
            <a:ext cx="2663826" cy="20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33626" y="1484671"/>
            <a:ext cx="3952874" cy="42589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</a:rPr>
              <a:t>Актуальным </a:t>
            </a:r>
            <a:r>
              <a:rPr lang="ru-RU" sz="1200" dirty="0">
                <a:solidFill>
                  <a:prstClr val="black"/>
                </a:solidFill>
              </a:rPr>
              <a:t>остается вопрос содержания домашних собак, выпуская их на улицу, хозяева тем самым причиняют неудобства другим жителям села. Хочу напомнить, что в администрации создана и работает административная комиссия по </a:t>
            </a:r>
            <a:r>
              <a:rPr lang="ru-RU" sz="1200" dirty="0" smtClean="0">
                <a:solidFill>
                  <a:prstClr val="black"/>
                </a:solidFill>
              </a:rPr>
              <a:t>рассмотрению </a:t>
            </a:r>
            <a:r>
              <a:rPr lang="ru-RU" sz="1200" dirty="0">
                <a:solidFill>
                  <a:prstClr val="black"/>
                </a:solidFill>
              </a:rPr>
              <a:t>административных правонарушений, таких как несоблюдение правил благоустройства, выявление фактов складирования бытовых отходов, строительных материалов, разукомплектованной техники за пределами границ земельного участка. </a:t>
            </a:r>
            <a:endParaRPr lang="ru-RU" sz="1200" dirty="0" smtClean="0">
              <a:solidFill>
                <a:prstClr val="black"/>
              </a:solidFill>
            </a:endParaRP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</a:rPr>
              <a:t>Администрацией сельсовета </a:t>
            </a:r>
            <a:r>
              <a:rPr lang="ru-RU" sz="1200" dirty="0">
                <a:solidFill>
                  <a:prstClr val="black"/>
                </a:solidFill>
              </a:rPr>
              <a:t>выписано </a:t>
            </a:r>
            <a:r>
              <a:rPr lang="ru-RU" sz="1200" dirty="0" smtClean="0">
                <a:solidFill>
                  <a:prstClr val="black"/>
                </a:solidFill>
              </a:rPr>
              <a:t>28 </a:t>
            </a:r>
            <a:r>
              <a:rPr lang="ru-RU" sz="1200" dirty="0">
                <a:solidFill>
                  <a:prstClr val="black"/>
                </a:solidFill>
              </a:rPr>
              <a:t>предписаний по устранению нарушений на прилегающих придомовых территориях. </a:t>
            </a:r>
            <a:endParaRPr lang="ru-RU" sz="1200" dirty="0" smtClean="0">
              <a:solidFill>
                <a:prstClr val="black"/>
              </a:solidFill>
            </a:endParaRP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</a:rPr>
              <a:t>Очень часто можно  видеть сломанные дорожные знаки, выброшенный на дороге мусор, в то время как на установку знаков, уборку несанкционированных свалок были израсходованы бюджетные средства, в том числе уплаченные вами налоги. 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13" y="5743574"/>
            <a:ext cx="8986632" cy="1030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hangingPunct="0"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/>
                <a:ea typeface="Times New Roman"/>
              </a:rPr>
              <a:t>Проблемы благоустройства — это не только финансы, но и человеческий фактор.  Казалось, что может быть проще. Мы все жители одного сельского поселения, любим и хотим, чтобы в каждом населенном пункте было еще лучше, чище. Но, к сожалению, у каждого свои подходы к решению этого вопроса. Кто-то борется за чистоту и порядок, вкладывая свой труд и средства, а кто-то словами и лозунгами «нам должны». </a:t>
            </a:r>
            <a:endParaRPr lang="ru-RU" sz="1400" dirty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26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011102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300" y="155777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S015102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653" y="2062163"/>
            <a:ext cx="27527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S014102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8501"/>
            <a:ext cx="2035432" cy="246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3725" y="165298"/>
            <a:ext cx="5857873" cy="3826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38785" algn="just">
              <a:lnSpc>
                <a:spcPts val="1560"/>
              </a:lnSpc>
              <a:spcBef>
                <a:spcPts val="25"/>
              </a:spcBef>
            </a:pPr>
            <a:endParaRPr lang="ru-RU" sz="140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lvl="0" indent="438785" algn="just">
              <a:lnSpc>
                <a:spcPts val="1560"/>
              </a:lnSpc>
              <a:spcBef>
                <a:spcPts val="25"/>
              </a:spcBef>
            </a:pPr>
            <a:r>
              <a:rPr lang="ru-RU" sz="16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                 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З А КЛ Ю Ч Е Н И Е</a:t>
            </a:r>
          </a:p>
          <a:p>
            <a:pPr lvl="0" indent="438785" algn="just">
              <a:lnSpc>
                <a:spcPts val="1560"/>
              </a:lnSpc>
              <a:spcBef>
                <a:spcPts val="25"/>
              </a:spcBef>
            </a:pP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Решение многих вопросов, к сожалению, требует значительных финансовых затрат, просто на желании и энтузиазме их не решить. И, говоря откровенно, собственными средствами в настоящий момент, при существующей экономической ситуации, решать серьёзные социально-экономические задачи самостоятельно поселению не по силам. Но это не значит, что нужно сидеть, сложа руки. Конечно же,  нужно имеющиеся средства стремиться использовать рационально и максимально эффективно. Нужно только понимать, что все проблемы сразу  решить не получится. 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</a:rPr>
              <a:t>Есть  вопросы, которые  можно  решить  сегодня  и  сейчас,  а  есть  вопросы,  которые  требуют  времени и немалых средств,  но  работа  администрации  и  всех  тех,  кто  работает  в  поселении, направлена  на  решение  одной  задачи - сделать  наше  поселение  лучшим.</a:t>
            </a:r>
          </a:p>
          <a:p>
            <a:pPr lvl="0" indent="457200" algn="just"/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И, что бы там не говорили о местном самоуправлении, как бы его не критиковали, нельзя отрицать того, что за короткий промежуток времени, благодаря работе органов местного самоуправления, в нашем поселении произошло немало положительных изменений. </a:t>
            </a:r>
          </a:p>
          <a:p>
            <a:pPr lvl="0" indent="457200" algn="just"/>
            <a:endParaRPr lang="ru-RU" sz="1200" dirty="0">
              <a:solidFill>
                <a:schemeClr val="tx1"/>
              </a:solidFill>
              <a:latin typeface="+mj-lt"/>
              <a:ea typeface="Times New Roman"/>
            </a:endParaRPr>
          </a:p>
        </p:txBody>
      </p:sp>
      <p:pic>
        <p:nvPicPr>
          <p:cNvPr id="1026" name="Picture 2" descr="C:\Users\Елена Валентиновна\Desktop\Новая папка (2)\S013015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06" y="5282534"/>
            <a:ext cx="2164017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3724" y="3991897"/>
            <a:ext cx="5857873" cy="27899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200" dirty="0" smtClean="0">
              <a:solidFill>
                <a:schemeClr val="tx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</a:rPr>
              <a:t>Все </a:t>
            </a:r>
            <a:r>
              <a:rPr lang="ru-RU" sz="1200" dirty="0">
                <a:solidFill>
                  <a:schemeClr val="tx1"/>
                </a:solidFill>
              </a:rPr>
              <a:t>достигнутые показатели социально- экономического развития поселения стали оценкой целенаправленной работы и совместных усилий работников администрации, депутатов, коллективов учреждений, предприятий и населения. Я признательна всем кто помогал осуществить поставленные задачи. Я искренне благодарю Вас, уважаемые коллеги, за совместную работу и надеюсь, что Ваши профессиональные качества, принципиальность, ответственность и впредь будут направлены на улучшение жизни жителей нашего </a:t>
            </a:r>
            <a:r>
              <a:rPr lang="ru-RU" sz="1200" dirty="0" smtClean="0">
                <a:solidFill>
                  <a:schemeClr val="tx1"/>
                </a:solidFill>
              </a:rPr>
              <a:t>сельсовета.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  </a:t>
            </a:r>
            <a:r>
              <a:rPr lang="ru-RU" sz="1200" dirty="0">
                <a:solidFill>
                  <a:schemeClr val="tx1"/>
                </a:solidFill>
              </a:rPr>
              <a:t>В числе главных </a:t>
            </a:r>
            <a:r>
              <a:rPr lang="ru-RU" sz="1200" dirty="0" smtClean="0">
                <a:solidFill>
                  <a:schemeClr val="tx1"/>
                </a:solidFill>
              </a:rPr>
              <a:t>задач на </a:t>
            </a:r>
            <a:r>
              <a:rPr lang="ru-RU" sz="1200" dirty="0">
                <a:solidFill>
                  <a:schemeClr val="tx1"/>
                </a:solidFill>
              </a:rPr>
              <a:t>ближайшую перспективу  </a:t>
            </a:r>
            <a:r>
              <a:rPr lang="ru-RU" sz="1200" dirty="0" smtClean="0">
                <a:solidFill>
                  <a:schemeClr val="tx1"/>
                </a:solidFill>
              </a:rPr>
              <a:t>остается -  продолжение работ по благоустройству – уличное освещение, асфальтирование дорог, строительство очистных сооружений в </a:t>
            </a:r>
            <a:r>
              <a:rPr lang="ru-RU" sz="1200" dirty="0" err="1" smtClean="0">
                <a:solidFill>
                  <a:schemeClr val="tx1"/>
                </a:solidFill>
              </a:rPr>
              <a:t>пос.Березовский</a:t>
            </a:r>
            <a:r>
              <a:rPr lang="ru-RU" sz="1200" dirty="0" smtClean="0">
                <a:solidFill>
                  <a:schemeClr val="tx1"/>
                </a:solidFill>
              </a:rPr>
              <a:t>,  вопросы водоснабжения.</a:t>
            </a:r>
          </a:p>
          <a:p>
            <a:pPr lvl="0" algn="just"/>
            <a:r>
              <a:rPr lang="ru-RU" sz="1200" dirty="0">
                <a:solidFill>
                  <a:schemeClr val="tx1"/>
                </a:solidFill>
              </a:rPr>
              <a:t>Поэтому необходимо работать эффективно, динамично и </a:t>
            </a:r>
            <a:r>
              <a:rPr lang="ru-RU" sz="1200" dirty="0" smtClean="0">
                <a:solidFill>
                  <a:schemeClr val="tx1"/>
                </a:solidFill>
              </a:rPr>
              <a:t>ответственно.</a:t>
            </a:r>
            <a:endParaRPr lang="ru-RU" sz="1200" dirty="0">
              <a:solidFill>
                <a:schemeClr val="tx1"/>
              </a:solidFill>
            </a:endParaRPr>
          </a:p>
          <a:p>
            <a:pPr algn="just"/>
            <a:endParaRPr lang="ru-RU" sz="1200" dirty="0" smtClean="0">
              <a:solidFill>
                <a:schemeClr val="tx1"/>
              </a:solidFill>
            </a:endParaRPr>
          </a:p>
          <a:p>
            <a:pPr algn="just"/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4684" y="235974"/>
            <a:ext cx="8229600" cy="4424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 smtClean="0">
                <a:solidFill>
                  <a:schemeClr val="accent3">
                    <a:lumMod val="50000"/>
                  </a:schemeClr>
                </a:solidFill>
                <a:effectLst/>
                <a:ea typeface="+mn-ea"/>
                <a:cs typeface="+mn-cs"/>
              </a:rPr>
              <a:t> Демографическое состояние </a:t>
            </a:r>
            <a:r>
              <a:rPr lang="ru-RU" sz="2500" dirty="0" err="1" smtClean="0">
                <a:solidFill>
                  <a:schemeClr val="accent3">
                    <a:lumMod val="50000"/>
                  </a:schemeClr>
                </a:solidFill>
                <a:effectLst/>
                <a:ea typeface="+mn-ea"/>
                <a:cs typeface="+mn-cs"/>
              </a:rPr>
              <a:t>Маганского</a:t>
            </a:r>
            <a:r>
              <a:rPr lang="ru-RU" sz="2500" dirty="0" smtClean="0">
                <a:solidFill>
                  <a:schemeClr val="accent3">
                    <a:lumMod val="50000"/>
                  </a:schemeClr>
                </a:solidFill>
                <a:effectLst/>
                <a:ea typeface="+mn-ea"/>
                <a:cs typeface="+mn-cs"/>
              </a:rPr>
              <a:t> сельсовета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9703" y="720076"/>
            <a:ext cx="7612478" cy="604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43078" y="2900455"/>
            <a:ext cx="2396758" cy="3540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err="1" smtClean="0"/>
              <a:t>д.Свищево</a:t>
            </a:r>
            <a:r>
              <a:rPr lang="ru-RU" sz="1200" dirty="0" smtClean="0"/>
              <a:t> – 367 чел. 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361" y="4184842"/>
            <a:ext cx="1951704" cy="396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err="1" smtClean="0"/>
              <a:t>п.Береть</a:t>
            </a:r>
            <a:r>
              <a:rPr lang="ru-RU" sz="1200" dirty="0" smtClean="0"/>
              <a:t> – 164 чел.</a:t>
            </a:r>
            <a:endParaRPr lang="ru-RU" sz="12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670324" y="3077466"/>
            <a:ext cx="1553495" cy="177011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043078" y="3362422"/>
            <a:ext cx="2396759" cy="3637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err="1"/>
              <a:t>п</a:t>
            </a:r>
            <a:r>
              <a:rPr lang="ru-RU" sz="1200" dirty="0" err="1" smtClean="0"/>
              <a:t>.Маганский</a:t>
            </a:r>
            <a:r>
              <a:rPr lang="ru-RU" sz="1200" dirty="0" smtClean="0"/>
              <a:t> – 91 чел. </a:t>
            </a:r>
            <a:endParaRPr lang="ru-RU" sz="12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4788311" y="3357506"/>
            <a:ext cx="1435508" cy="186812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043077" y="3918127"/>
            <a:ext cx="2396759" cy="3687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err="1"/>
              <a:t>с</a:t>
            </a:r>
            <a:r>
              <a:rPr lang="ru-RU" sz="1200" dirty="0" err="1" smtClean="0"/>
              <a:t>.Маганск</a:t>
            </a:r>
            <a:r>
              <a:rPr lang="ru-RU" sz="1200" dirty="0" smtClean="0"/>
              <a:t> – 1064 чел. </a:t>
            </a:r>
            <a:endParaRPr lang="ru-RU" sz="1200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4907453" y="3450912"/>
            <a:ext cx="1316366" cy="580314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6096430" y="4485954"/>
            <a:ext cx="2361191" cy="3723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err="1" smtClean="0"/>
              <a:t>п.Березовский</a:t>
            </a:r>
            <a:r>
              <a:rPr lang="ru-RU" sz="1200" dirty="0" smtClean="0"/>
              <a:t> – 1567 чел. </a:t>
            </a:r>
            <a:endParaRPr lang="ru-RU" sz="1200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5112775" y="3741069"/>
            <a:ext cx="1111044" cy="84076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25361" y="4769860"/>
            <a:ext cx="1951704" cy="3822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err="1"/>
              <a:t>п</a:t>
            </a:r>
            <a:r>
              <a:rPr lang="ru-RU" sz="1200" dirty="0" err="1" smtClean="0"/>
              <a:t>.Брод</a:t>
            </a:r>
            <a:r>
              <a:rPr lang="ru-RU" sz="1200" dirty="0" smtClean="0"/>
              <a:t> – 66  чел. </a:t>
            </a:r>
            <a:endParaRPr lang="ru-RU" sz="1200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1887794" y="4286866"/>
            <a:ext cx="1897625" cy="96472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6069537" y="5083277"/>
            <a:ext cx="2483913" cy="3637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/>
              <a:t>п</a:t>
            </a:r>
            <a:r>
              <a:rPr lang="ru-RU" sz="1200" dirty="0" smtClean="0"/>
              <a:t>. Верхняя Базаиха – 263 чел. </a:t>
            </a:r>
            <a:endParaRPr lang="ru-RU" sz="1200" dirty="0"/>
          </a:p>
        </p:txBody>
      </p:sp>
      <p:cxnSp>
        <p:nvCxnSpPr>
          <p:cNvPr id="41" name="Прямая со стрелкой 40"/>
          <p:cNvCxnSpPr/>
          <p:nvPr/>
        </p:nvCxnSpPr>
        <p:spPr>
          <a:xfrm flipH="1" flipV="1">
            <a:off x="5388078" y="4342164"/>
            <a:ext cx="835741" cy="1104907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5112775" y="5584723"/>
            <a:ext cx="2241754" cy="3441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err="1"/>
              <a:t>п</a:t>
            </a:r>
            <a:r>
              <a:rPr lang="ru-RU" sz="1200" dirty="0" err="1" smtClean="0"/>
              <a:t>.Жистык</a:t>
            </a:r>
            <a:r>
              <a:rPr lang="ru-RU" sz="1200" dirty="0" smtClean="0"/>
              <a:t> – 13 чел.  </a:t>
            </a:r>
            <a:endParaRPr lang="ru-RU" sz="1200" dirty="0"/>
          </a:p>
        </p:txBody>
      </p:sp>
      <p:cxnSp>
        <p:nvCxnSpPr>
          <p:cNvPr id="45" name="Прямая со стрелкой 44"/>
          <p:cNvCxnSpPr/>
          <p:nvPr/>
        </p:nvCxnSpPr>
        <p:spPr>
          <a:xfrm flipH="1" flipV="1">
            <a:off x="5112777" y="4286867"/>
            <a:ext cx="275300" cy="1297856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1887794" y="4485955"/>
            <a:ext cx="2212258" cy="37239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125362" y="5378245"/>
            <a:ext cx="1951704" cy="3785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err="1" smtClean="0"/>
              <a:t>п.Урман</a:t>
            </a:r>
            <a:r>
              <a:rPr lang="ru-RU" sz="1200" dirty="0" smtClean="0"/>
              <a:t> – 128 чел.</a:t>
            </a:r>
            <a:endParaRPr lang="ru-RU" sz="1200" dirty="0"/>
          </a:p>
        </p:txBody>
      </p:sp>
      <p:cxnSp>
        <p:nvCxnSpPr>
          <p:cNvPr id="55" name="Прямая со стрелкой 54"/>
          <p:cNvCxnSpPr>
            <a:stCxn id="53" idx="3"/>
          </p:cNvCxnSpPr>
          <p:nvPr/>
        </p:nvCxnSpPr>
        <p:spPr>
          <a:xfrm flipV="1">
            <a:off x="2077066" y="4960982"/>
            <a:ext cx="1610031" cy="606534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16927" y="800991"/>
            <a:ext cx="3095625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Численность постоянно проживающего населения по состоянию на 01.01.2016 – 3723 чел.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6927" y="1857373"/>
            <a:ext cx="3883125" cy="18836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200" dirty="0" smtClean="0"/>
          </a:p>
          <a:p>
            <a:pPr algn="just"/>
            <a:endParaRPr lang="ru-RU" sz="1200" dirty="0"/>
          </a:p>
          <a:p>
            <a:pPr algn="just"/>
            <a:r>
              <a:rPr lang="ru-RU" sz="1200" dirty="0" smtClean="0"/>
              <a:t>Число родившихся- в 2015 году – 23 чел.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                        в 2016 году – 34 чел.</a:t>
            </a:r>
          </a:p>
          <a:p>
            <a:pPr algn="just"/>
            <a:r>
              <a:rPr lang="ru-RU" sz="1200" dirty="0" smtClean="0"/>
              <a:t>Число умерших -     в 2015 году – 29 чел.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                        в 2016 году – 42 чел.</a:t>
            </a:r>
          </a:p>
          <a:p>
            <a:pPr algn="just"/>
            <a:r>
              <a:rPr lang="ru-RU" sz="1200" dirty="0" smtClean="0"/>
              <a:t>Число прибывших    в 2015 году – 68 чел.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                        в 2016 году – 77 чел.</a:t>
            </a:r>
          </a:p>
          <a:p>
            <a:pPr algn="just"/>
            <a:r>
              <a:rPr lang="ru-RU" sz="1200" dirty="0" smtClean="0"/>
              <a:t>Число убывших        в 2015  году- 31 чел.</a:t>
            </a:r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                        в 2016 году – 57 чел.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7763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dirty="0" smtClean="0"/>
              <a:t>Раздел 1. Оценка социально-экономического  положения в муниципальном образовании </a:t>
            </a:r>
            <a:r>
              <a:rPr lang="ru-RU" sz="2000" dirty="0" err="1" smtClean="0"/>
              <a:t>Маганский</a:t>
            </a:r>
            <a:r>
              <a:rPr lang="ru-RU" sz="2000" dirty="0" smtClean="0"/>
              <a:t> сельсовет</a:t>
            </a:r>
            <a:endParaRPr lang="ru-RU" sz="2000" dirty="0"/>
          </a:p>
        </p:txBody>
      </p:sp>
      <p:sp>
        <p:nvSpPr>
          <p:cNvPr id="3" name="Овал 30"/>
          <p:cNvSpPr>
            <a:spLocks noChangeArrowheads="1"/>
          </p:cNvSpPr>
          <p:nvPr/>
        </p:nvSpPr>
        <p:spPr bwMode="auto">
          <a:xfrm>
            <a:off x="549909" y="5378957"/>
            <a:ext cx="1096963" cy="1096963"/>
          </a:xfrm>
          <a:prstGeom prst="ellipse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algn="ctr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" name="Прямоугольник 3"/>
          <p:cNvSpPr/>
          <p:nvPr/>
        </p:nvSpPr>
        <p:spPr>
          <a:xfrm>
            <a:off x="1674781" y="5561520"/>
            <a:ext cx="7113079" cy="914400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Бюджет </a:t>
            </a:r>
            <a:r>
              <a:rPr lang="ru-RU" dirty="0" err="1" smtClean="0">
                <a:solidFill>
                  <a:srgbClr val="002060"/>
                </a:solidFill>
              </a:rPr>
              <a:t>Маганского</a:t>
            </a:r>
            <a:r>
              <a:rPr lang="ru-RU" dirty="0" smtClean="0">
                <a:solidFill>
                  <a:srgbClr val="002060"/>
                </a:solidFill>
              </a:rPr>
              <a:t> сельсовета на 2016 год утвержден Решением </a:t>
            </a:r>
            <a:r>
              <a:rPr lang="ru-RU" dirty="0" err="1" smtClean="0">
                <a:solidFill>
                  <a:srgbClr val="002060"/>
                </a:solidFill>
              </a:rPr>
              <a:t>Маганского</a:t>
            </a:r>
            <a:r>
              <a:rPr lang="ru-RU" dirty="0" smtClean="0">
                <a:solidFill>
                  <a:srgbClr val="002060"/>
                </a:solidFill>
              </a:rPr>
              <a:t> сельского Совета депутатов от 25.12.2015 № 15-6Р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5576" y="1536192"/>
            <a:ext cx="5322284" cy="37328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/>
              <a:t> </a:t>
            </a:r>
            <a:r>
              <a:rPr lang="ru-RU" sz="1600" dirty="0">
                <a:solidFill>
                  <a:srgbClr val="002060"/>
                </a:solidFill>
              </a:rPr>
              <a:t>Муниципальное  образование </a:t>
            </a:r>
            <a:r>
              <a:rPr lang="ru-RU" sz="1600" dirty="0" err="1">
                <a:solidFill>
                  <a:srgbClr val="002060"/>
                </a:solidFill>
              </a:rPr>
              <a:t>Маганский</a:t>
            </a:r>
            <a:r>
              <a:rPr lang="ru-RU" sz="1600" dirty="0">
                <a:solidFill>
                  <a:srgbClr val="002060"/>
                </a:solidFill>
              </a:rPr>
              <a:t> сельсовет расположен на юге Березовского района. Административный центр муниципального образования – с. </a:t>
            </a:r>
            <a:r>
              <a:rPr lang="ru-RU" sz="1600" dirty="0" err="1">
                <a:solidFill>
                  <a:srgbClr val="002060"/>
                </a:solidFill>
              </a:rPr>
              <a:t>Маганск</a:t>
            </a:r>
            <a:r>
              <a:rPr lang="ru-RU" sz="1600" dirty="0">
                <a:solidFill>
                  <a:srgbClr val="002060"/>
                </a:solidFill>
              </a:rPr>
              <a:t> – расположен в 27 км от административного центра Березовского района – пос. Березовка. 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     Общая территория сельсовета составляет 187,161 тыс. га. На территории  сельсовета  находится  девять населенных пунктов: </a:t>
            </a:r>
            <a:r>
              <a:rPr lang="ru-RU" sz="1600" dirty="0" err="1">
                <a:solidFill>
                  <a:srgbClr val="002060"/>
                </a:solidFill>
              </a:rPr>
              <a:t>с.Маганск</a:t>
            </a:r>
            <a:r>
              <a:rPr lang="ru-RU" sz="1600" dirty="0">
                <a:solidFill>
                  <a:srgbClr val="002060"/>
                </a:solidFill>
              </a:rPr>
              <a:t>, п. </a:t>
            </a:r>
            <a:r>
              <a:rPr lang="ru-RU" sz="1600" dirty="0" err="1">
                <a:solidFill>
                  <a:srgbClr val="002060"/>
                </a:solidFill>
              </a:rPr>
              <a:t>Маганский</a:t>
            </a:r>
            <a:r>
              <a:rPr lang="ru-RU" sz="1600" dirty="0">
                <a:solidFill>
                  <a:srgbClr val="002060"/>
                </a:solidFill>
              </a:rPr>
              <a:t>, д. </a:t>
            </a:r>
            <a:r>
              <a:rPr lang="ru-RU" sz="1600" dirty="0" err="1">
                <a:solidFill>
                  <a:srgbClr val="002060"/>
                </a:solidFill>
              </a:rPr>
              <a:t>Свищево</a:t>
            </a:r>
            <a:r>
              <a:rPr lang="ru-RU" sz="1600" dirty="0">
                <a:solidFill>
                  <a:srgbClr val="002060"/>
                </a:solidFill>
              </a:rPr>
              <a:t>, п. Березовский,  </a:t>
            </a:r>
            <a:r>
              <a:rPr lang="ru-RU" sz="1600" dirty="0" err="1">
                <a:solidFill>
                  <a:srgbClr val="002060"/>
                </a:solidFill>
              </a:rPr>
              <a:t>п.Жистык</a:t>
            </a:r>
            <a:r>
              <a:rPr lang="ru-RU" sz="1600" dirty="0">
                <a:solidFill>
                  <a:srgbClr val="002060"/>
                </a:solidFill>
              </a:rPr>
              <a:t>, п. Верхняя </a:t>
            </a:r>
            <a:r>
              <a:rPr lang="ru-RU" sz="1600" dirty="0" err="1">
                <a:solidFill>
                  <a:srgbClr val="002060"/>
                </a:solidFill>
              </a:rPr>
              <a:t>Базаиха</a:t>
            </a:r>
            <a:r>
              <a:rPr lang="ru-RU" sz="1600" dirty="0">
                <a:solidFill>
                  <a:srgbClr val="002060"/>
                </a:solidFill>
              </a:rPr>
              <a:t>, п. </a:t>
            </a:r>
            <a:r>
              <a:rPr lang="ru-RU" sz="1600" dirty="0" err="1">
                <a:solidFill>
                  <a:srgbClr val="002060"/>
                </a:solidFill>
              </a:rPr>
              <a:t>Береть</a:t>
            </a:r>
            <a:r>
              <a:rPr lang="ru-RU" sz="1600" dirty="0">
                <a:solidFill>
                  <a:srgbClr val="002060"/>
                </a:solidFill>
              </a:rPr>
              <a:t>, п. Брод, п. Урман. Численность постоянно проживающего населения на 01.01. 2015 г. составляет 3501 </a:t>
            </a:r>
            <a:r>
              <a:rPr lang="ru-RU" sz="1600" dirty="0" smtClean="0">
                <a:solidFill>
                  <a:srgbClr val="002060"/>
                </a:solidFill>
              </a:rPr>
              <a:t>чел.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1752" y="1636776"/>
            <a:ext cx="1892808" cy="36322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Елена Валентиновна\Desktop\235_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52" y="1636776"/>
            <a:ext cx="2990088" cy="363229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80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9265" y="176981"/>
            <a:ext cx="8219767" cy="65089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Times New Roman"/>
              </a:rPr>
              <a:t> </a:t>
            </a:r>
            <a:r>
              <a:rPr lang="ru-RU" sz="1400" dirty="0">
                <a:latin typeface="+mj-lt"/>
                <a:ea typeface="Times New Roman"/>
              </a:rPr>
              <a:t>Общая протяженность автомобильных дорог </a:t>
            </a:r>
            <a:r>
              <a:rPr lang="ru-RU" sz="1400" dirty="0" err="1">
                <a:latin typeface="+mj-lt"/>
                <a:ea typeface="Times New Roman"/>
              </a:rPr>
              <a:t>Маганского</a:t>
            </a:r>
            <a:r>
              <a:rPr lang="ru-RU" sz="1400" dirty="0">
                <a:latin typeface="+mj-lt"/>
                <a:ea typeface="Times New Roman"/>
              </a:rPr>
              <a:t> сельсовета </a:t>
            </a:r>
            <a:r>
              <a:rPr lang="ru-RU" sz="1400" dirty="0" smtClean="0">
                <a:latin typeface="+mj-lt"/>
                <a:ea typeface="Times New Roman"/>
              </a:rPr>
              <a:t>составляет 52,44 </a:t>
            </a:r>
            <a:r>
              <a:rPr lang="ru-RU" sz="1400" dirty="0">
                <a:latin typeface="+mj-lt"/>
                <a:ea typeface="Times New Roman"/>
              </a:rPr>
              <a:t>км</a:t>
            </a:r>
            <a:r>
              <a:rPr lang="ru-RU" sz="1400" dirty="0" smtClean="0">
                <a:latin typeface="+mj-lt"/>
                <a:ea typeface="Times New Roman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+mj-lt"/>
                <a:ea typeface="Times New Roman"/>
              </a:rPr>
              <a:t>В </a:t>
            </a:r>
            <a:r>
              <a:rPr lang="ru-RU" sz="1400" dirty="0">
                <a:latin typeface="+mj-lt"/>
                <a:ea typeface="Times New Roman"/>
              </a:rPr>
              <a:t>муниципальной собственности имеются объекты коммунальной инфраструктуры – водопроводные сети </a:t>
            </a:r>
            <a:r>
              <a:rPr lang="ru-RU" sz="1400" dirty="0" smtClean="0">
                <a:latin typeface="+mj-lt"/>
                <a:ea typeface="Times New Roman"/>
              </a:rPr>
              <a:t>3450 </a:t>
            </a:r>
            <a:r>
              <a:rPr lang="ru-RU" sz="1400" dirty="0">
                <a:latin typeface="+mj-lt"/>
                <a:ea typeface="Times New Roman"/>
              </a:rPr>
              <a:t>м, канализационные сети </a:t>
            </a:r>
            <a:r>
              <a:rPr lang="ru-RU" sz="1400" dirty="0" smtClean="0">
                <a:latin typeface="+mj-lt"/>
                <a:ea typeface="Times New Roman"/>
              </a:rPr>
              <a:t>3771 </a:t>
            </a:r>
            <a:r>
              <a:rPr lang="ru-RU" sz="1400" dirty="0">
                <a:latin typeface="+mj-lt"/>
                <a:ea typeface="Times New Roman"/>
              </a:rPr>
              <a:t>м, станция </a:t>
            </a:r>
            <a:r>
              <a:rPr lang="ru-RU" sz="1400" dirty="0" err="1">
                <a:latin typeface="+mj-lt"/>
                <a:ea typeface="Times New Roman"/>
              </a:rPr>
              <a:t>биоочистки</a:t>
            </a:r>
            <a:r>
              <a:rPr lang="ru-RU" sz="1400" dirty="0">
                <a:latin typeface="+mj-lt"/>
                <a:ea typeface="Times New Roman"/>
              </a:rPr>
              <a:t>, канализационная станция в пос. Березовский, 6 артезианских скважин, 5 электроподстанций, </a:t>
            </a:r>
            <a:r>
              <a:rPr lang="ru-RU" sz="1400" dirty="0" smtClean="0">
                <a:latin typeface="+mj-lt"/>
                <a:ea typeface="Times New Roman"/>
              </a:rPr>
              <a:t>4,5 км  линии </a:t>
            </a:r>
            <a:r>
              <a:rPr lang="ru-RU" sz="1400" dirty="0">
                <a:latin typeface="+mj-lt"/>
                <a:ea typeface="Times New Roman"/>
              </a:rPr>
              <a:t>электропередач.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        Объекты культуры – два сельских дома культуры, клуб, три сельских библиотеки входят в состав муниципальных учреждений культуры – «</a:t>
            </a:r>
            <a:r>
              <a:rPr lang="ru-RU" sz="1400" dirty="0" err="1">
                <a:latin typeface="+mj-lt"/>
                <a:ea typeface="Times New Roman"/>
              </a:rPr>
              <a:t>Маганская</a:t>
            </a:r>
            <a:r>
              <a:rPr lang="ru-RU" sz="1400" dirty="0">
                <a:latin typeface="+mj-lt"/>
                <a:ea typeface="Times New Roman"/>
              </a:rPr>
              <a:t> централизованная клубная система» и «</a:t>
            </a:r>
            <a:r>
              <a:rPr lang="ru-RU" sz="1400" dirty="0" err="1">
                <a:latin typeface="+mj-lt"/>
                <a:ea typeface="Times New Roman"/>
              </a:rPr>
              <a:t>Маганская</a:t>
            </a:r>
            <a:r>
              <a:rPr lang="ru-RU" sz="1400" dirty="0">
                <a:latin typeface="+mj-lt"/>
                <a:ea typeface="Times New Roman"/>
              </a:rPr>
              <a:t> централизованная библиотечная система».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        На территории поселения функционирует две врачебных амбулатории, </a:t>
            </a:r>
            <a:r>
              <a:rPr lang="ru-RU" sz="1400" dirty="0" smtClean="0">
                <a:latin typeface="+mj-lt"/>
                <a:ea typeface="Times New Roman"/>
              </a:rPr>
              <a:t>три </a:t>
            </a:r>
            <a:r>
              <a:rPr lang="ru-RU" sz="1400" dirty="0">
                <a:latin typeface="+mj-lt"/>
                <a:ea typeface="Times New Roman"/>
              </a:rPr>
              <a:t>фельдшерско-акушерских пункта.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       В сфере торговли работает 15 магазинов и 2 павильона.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       В населенных пунктах </a:t>
            </a:r>
            <a:r>
              <a:rPr lang="ru-RU" sz="1400" dirty="0" err="1">
                <a:latin typeface="+mj-lt"/>
                <a:ea typeface="Times New Roman"/>
              </a:rPr>
              <a:t>Маганск</a:t>
            </a:r>
            <a:r>
              <a:rPr lang="ru-RU" sz="1400" dirty="0">
                <a:latin typeface="+mj-lt"/>
                <a:ea typeface="Times New Roman"/>
              </a:rPr>
              <a:t>, Березовский, </a:t>
            </a:r>
            <a:r>
              <a:rPr lang="ru-RU" sz="1400" dirty="0" err="1" smtClean="0">
                <a:latin typeface="+mj-lt"/>
                <a:ea typeface="Times New Roman"/>
              </a:rPr>
              <a:t>Береть</a:t>
            </a:r>
            <a:r>
              <a:rPr lang="ru-RU" sz="1400" dirty="0" smtClean="0">
                <a:latin typeface="+mj-lt"/>
                <a:ea typeface="Times New Roman"/>
              </a:rPr>
              <a:t> </a:t>
            </a:r>
            <a:r>
              <a:rPr lang="ru-RU" sz="1400" dirty="0">
                <a:latin typeface="+mj-lt"/>
                <a:ea typeface="Times New Roman"/>
              </a:rPr>
              <a:t>имеется </a:t>
            </a:r>
            <a:r>
              <a:rPr lang="ru-RU" sz="1400" dirty="0" smtClean="0">
                <a:latin typeface="+mj-lt"/>
                <a:ea typeface="Times New Roman"/>
              </a:rPr>
              <a:t>3 </a:t>
            </a:r>
            <a:r>
              <a:rPr lang="ru-RU" sz="1400" dirty="0">
                <a:latin typeface="+mj-lt"/>
                <a:ea typeface="Times New Roman"/>
              </a:rPr>
              <a:t>образовательных учреждения – школы.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     На территории развивается малое </a:t>
            </a:r>
            <a:r>
              <a:rPr lang="ru-RU" sz="1400" dirty="0" smtClean="0">
                <a:latin typeface="+mj-lt"/>
                <a:ea typeface="Times New Roman"/>
              </a:rPr>
              <a:t>и среднее предпринимательство</a:t>
            </a:r>
            <a:r>
              <a:rPr lang="ru-RU" sz="1400" dirty="0">
                <a:latin typeface="+mj-lt"/>
                <a:ea typeface="Times New Roman"/>
              </a:rPr>
              <a:t>. Зарегистрированы и осуществляют свою деятельность   крестьянско-фермерские хозяйства – КФХ «</a:t>
            </a:r>
            <a:r>
              <a:rPr lang="ru-RU" sz="1400" dirty="0" err="1">
                <a:latin typeface="+mj-lt"/>
                <a:ea typeface="Times New Roman"/>
              </a:rPr>
              <a:t>Владыкин</a:t>
            </a:r>
            <a:r>
              <a:rPr lang="ru-RU" sz="1400" dirty="0">
                <a:latin typeface="+mj-lt"/>
                <a:ea typeface="Times New Roman"/>
              </a:rPr>
              <a:t>», КФХ </a:t>
            </a:r>
            <a:r>
              <a:rPr lang="ru-RU" sz="1400" dirty="0" err="1">
                <a:latin typeface="+mj-lt"/>
                <a:ea typeface="Times New Roman"/>
              </a:rPr>
              <a:t>Минчик</a:t>
            </a:r>
            <a:r>
              <a:rPr lang="ru-RU" sz="1400" dirty="0">
                <a:latin typeface="+mj-lt"/>
                <a:ea typeface="Times New Roman"/>
              </a:rPr>
              <a:t> В.М., ООО </a:t>
            </a:r>
            <a:r>
              <a:rPr lang="ru-RU" sz="1400" dirty="0" err="1">
                <a:latin typeface="+mj-lt"/>
                <a:ea typeface="Times New Roman"/>
              </a:rPr>
              <a:t>Маганское</a:t>
            </a:r>
            <a:r>
              <a:rPr lang="ru-RU" sz="1400" dirty="0">
                <a:latin typeface="+mj-lt"/>
                <a:ea typeface="Times New Roman"/>
              </a:rPr>
              <a:t>», СПК «</a:t>
            </a:r>
            <a:r>
              <a:rPr lang="ru-RU" sz="1400" dirty="0" err="1">
                <a:latin typeface="+mj-lt"/>
                <a:ea typeface="Times New Roman"/>
              </a:rPr>
              <a:t>Маганское</a:t>
            </a:r>
            <a:r>
              <a:rPr lang="ru-RU" sz="1400" dirty="0">
                <a:latin typeface="+mj-lt"/>
                <a:ea typeface="Times New Roman"/>
              </a:rPr>
              <a:t>», ООО «Урожай</a:t>
            </a:r>
            <a:r>
              <a:rPr lang="ru-RU" sz="1400" dirty="0" smtClean="0">
                <a:latin typeface="+mj-lt"/>
                <a:ea typeface="Times New Roman"/>
              </a:rPr>
              <a:t>» и другие. </a:t>
            </a:r>
            <a:endParaRPr lang="ru-RU" sz="1400" dirty="0">
              <a:latin typeface="+mj-lt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     На территории поселения расположены  такие предприятия  и учреждения </a:t>
            </a:r>
            <a:r>
              <a:rPr lang="ru-RU" sz="1400" dirty="0" smtClean="0">
                <a:latin typeface="+mj-lt"/>
                <a:ea typeface="Times New Roman"/>
              </a:rPr>
              <a:t>– КГАУ СО  </a:t>
            </a:r>
            <a:r>
              <a:rPr lang="ru-RU" sz="1400" dirty="0">
                <a:latin typeface="+mj-lt"/>
                <a:ea typeface="Times New Roman"/>
              </a:rPr>
              <a:t>«</a:t>
            </a:r>
            <a:r>
              <a:rPr lang="ru-RU" sz="1400" dirty="0" err="1">
                <a:latin typeface="+mj-lt"/>
                <a:ea typeface="Times New Roman"/>
              </a:rPr>
              <a:t>Маганский</a:t>
            </a:r>
            <a:r>
              <a:rPr lang="ru-RU" sz="1400" dirty="0">
                <a:latin typeface="+mj-lt"/>
                <a:ea typeface="Times New Roman"/>
              </a:rPr>
              <a:t> психоневрологический интернат», КГБУ «</a:t>
            </a:r>
            <a:r>
              <a:rPr lang="ru-RU" sz="1400" dirty="0" err="1">
                <a:latin typeface="+mj-lt"/>
                <a:ea typeface="Times New Roman"/>
              </a:rPr>
              <a:t>Маганское</a:t>
            </a:r>
            <a:r>
              <a:rPr lang="ru-RU" sz="1400" dirty="0">
                <a:latin typeface="+mj-lt"/>
                <a:ea typeface="Times New Roman"/>
              </a:rPr>
              <a:t> лесничество». Также на территории поселения  расположены – круглогодичный  оздоровительный комплекс «Космос», база отдыха «Сокол», базы отдыха «</a:t>
            </a:r>
            <a:r>
              <a:rPr lang="ru-RU" sz="1400" dirty="0" err="1">
                <a:latin typeface="+mj-lt"/>
                <a:ea typeface="Times New Roman"/>
              </a:rPr>
              <a:t>Береть</a:t>
            </a:r>
            <a:r>
              <a:rPr lang="ru-RU" sz="1400" dirty="0">
                <a:latin typeface="+mj-lt"/>
                <a:ea typeface="Times New Roman"/>
              </a:rPr>
              <a:t>» и «</a:t>
            </a:r>
            <a:r>
              <a:rPr lang="ru-RU" sz="1400" dirty="0" err="1">
                <a:latin typeface="+mj-lt"/>
                <a:ea typeface="Times New Roman"/>
              </a:rPr>
              <a:t>Манская</a:t>
            </a:r>
            <a:r>
              <a:rPr lang="ru-RU" sz="1400" dirty="0">
                <a:latin typeface="+mj-lt"/>
                <a:ea typeface="Times New Roman"/>
              </a:rPr>
              <a:t> заимка», завершается строительство спортивного комплекса «Рассвет» - Федерация регби.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     Улицы сельского поселения освещают </a:t>
            </a:r>
            <a:r>
              <a:rPr lang="ru-RU" sz="1400" dirty="0" smtClean="0">
                <a:latin typeface="+mj-lt"/>
                <a:ea typeface="Times New Roman"/>
              </a:rPr>
              <a:t>185 </a:t>
            </a:r>
            <a:r>
              <a:rPr lang="ru-RU" sz="1400" dirty="0">
                <a:latin typeface="+mj-lt"/>
                <a:ea typeface="Times New Roman"/>
              </a:rPr>
              <a:t>фонарей, которых недостаточно для нормального освещения улиц.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     Большая часть жилищного фонда не обеспечена </a:t>
            </a:r>
            <a:r>
              <a:rPr lang="ru-RU" sz="1400" dirty="0" smtClean="0">
                <a:latin typeface="+mj-lt"/>
                <a:ea typeface="Times New Roman"/>
              </a:rPr>
              <a:t>коммунальной  инфраструктурой.</a:t>
            </a:r>
            <a:endParaRPr lang="ru-RU" sz="1400" dirty="0">
              <a:latin typeface="+mj-lt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b="1" dirty="0">
                <a:latin typeface="+mj-lt"/>
                <a:ea typeface="Times New Roman"/>
              </a:rPr>
              <a:t> </a:t>
            </a: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013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5742" y="344128"/>
            <a:ext cx="7846141" cy="62139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latin typeface="+mj-lt"/>
                <a:ea typeface="Times New Roman"/>
              </a:rPr>
              <a:t>        Краткий </a:t>
            </a:r>
            <a:r>
              <a:rPr lang="ru-RU" sz="1400" dirty="0">
                <a:latin typeface="+mj-lt"/>
                <a:ea typeface="Times New Roman"/>
              </a:rPr>
              <a:t>анализ свидетельствует о небольшом потенциале сельского поселения, вместе с тем выявляется  наличие определенных социально-экономических проблем, сопутствующих нынешнему этапу развития.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 smtClean="0">
                <a:latin typeface="+mj-lt"/>
                <a:ea typeface="Times New Roman"/>
              </a:rPr>
              <a:t>В </a:t>
            </a:r>
            <a:r>
              <a:rPr lang="ru-RU" sz="1400" dirty="0">
                <a:latin typeface="+mj-lt"/>
                <a:ea typeface="Times New Roman"/>
              </a:rPr>
              <a:t>настоящее время органы местного самоуправления </a:t>
            </a:r>
            <a:r>
              <a:rPr lang="ru-RU" sz="1400" dirty="0" err="1">
                <a:latin typeface="+mj-lt"/>
                <a:ea typeface="Times New Roman"/>
              </a:rPr>
              <a:t>Маганского</a:t>
            </a:r>
            <a:r>
              <a:rPr lang="ru-RU" sz="1400" dirty="0">
                <a:latin typeface="+mj-lt"/>
                <a:ea typeface="Times New Roman"/>
              </a:rPr>
              <a:t> сельсовета при реализации полномочий по решению вопросов местного значения столкнулись с рядом проблем, среди которых наиболее актуальными являются: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1) высокий уровень изношенности муниципального имущества – а именно объектов коммунальной инфраструктуры- очистные сооружения расположенные в п. Березовский, практически находятся в нерабочем состоянии;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2) ненадлежащее состояние элементов внешнего благоустройства и сетей уличного освещения – износ технического оборудования, малое количество технического оборудования (светильников- энергосберегающих) д. </a:t>
            </a:r>
            <a:r>
              <a:rPr lang="ru-RU" sz="1400" dirty="0" err="1">
                <a:latin typeface="+mj-lt"/>
                <a:ea typeface="Times New Roman"/>
              </a:rPr>
              <a:t>Свищево</a:t>
            </a:r>
            <a:r>
              <a:rPr lang="ru-RU" sz="1400" dirty="0">
                <a:latin typeface="+mj-lt"/>
                <a:ea typeface="Times New Roman"/>
              </a:rPr>
              <a:t>, с. </a:t>
            </a:r>
            <a:r>
              <a:rPr lang="ru-RU" sz="1400" dirty="0" err="1">
                <a:latin typeface="+mj-lt"/>
                <a:ea typeface="Times New Roman"/>
              </a:rPr>
              <a:t>Маганск</a:t>
            </a:r>
            <a:r>
              <a:rPr lang="ru-RU" sz="1400" dirty="0">
                <a:latin typeface="+mj-lt"/>
                <a:ea typeface="Times New Roman"/>
              </a:rPr>
              <a:t>, </a:t>
            </a:r>
            <a:r>
              <a:rPr lang="ru-RU" sz="1400" dirty="0" err="1" smtClean="0">
                <a:latin typeface="+mj-lt"/>
                <a:ea typeface="Times New Roman"/>
              </a:rPr>
              <a:t>п.Верхняя</a:t>
            </a:r>
            <a:r>
              <a:rPr lang="ru-RU" sz="1400" dirty="0" smtClean="0">
                <a:latin typeface="+mj-lt"/>
                <a:ea typeface="Times New Roman"/>
              </a:rPr>
              <a:t> </a:t>
            </a:r>
            <a:r>
              <a:rPr lang="ru-RU" sz="1400" dirty="0" err="1" smtClean="0">
                <a:latin typeface="+mj-lt"/>
                <a:ea typeface="Times New Roman"/>
              </a:rPr>
              <a:t>Базаиха</a:t>
            </a:r>
            <a:r>
              <a:rPr lang="ru-RU" sz="1400" dirty="0">
                <a:latin typeface="+mj-lt"/>
                <a:ea typeface="Times New Roman"/>
              </a:rPr>
              <a:t>, </a:t>
            </a:r>
            <a:r>
              <a:rPr lang="ru-RU" sz="1400" dirty="0" err="1">
                <a:latin typeface="+mj-lt"/>
                <a:ea typeface="Times New Roman"/>
              </a:rPr>
              <a:t>п.Жистык</a:t>
            </a:r>
            <a:r>
              <a:rPr lang="ru-RU" sz="1400" dirty="0">
                <a:latin typeface="+mj-lt"/>
                <a:ea typeface="Times New Roman"/>
              </a:rPr>
              <a:t>- нет электроэнергии, п. Брод, п. </a:t>
            </a:r>
            <a:r>
              <a:rPr lang="ru-RU" sz="1400" dirty="0" err="1">
                <a:latin typeface="+mj-lt"/>
                <a:ea typeface="Times New Roman"/>
              </a:rPr>
              <a:t>Береть</a:t>
            </a:r>
            <a:r>
              <a:rPr lang="ru-RU" sz="1400" dirty="0">
                <a:latin typeface="+mj-lt"/>
                <a:ea typeface="Times New Roman"/>
              </a:rPr>
              <a:t>, п. Урман.;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3) высокая доля дорог общего пользования местного значения и сооружений на них, находящихся в неудовлетворительном состоянии и не имеют </a:t>
            </a:r>
            <a:r>
              <a:rPr lang="ru-RU" sz="1400" dirty="0" err="1">
                <a:latin typeface="+mj-lt"/>
                <a:ea typeface="Times New Roman"/>
              </a:rPr>
              <a:t>асфальто</a:t>
            </a:r>
            <a:r>
              <a:rPr lang="ru-RU" sz="1400" dirty="0">
                <a:latin typeface="+mj-lt"/>
                <a:ea typeface="Times New Roman"/>
              </a:rPr>
              <a:t>- бетонного покрытия.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 4) отсутствие и сильная удаленность полигонов ТБО и как следствие наличие многочисленных несанкционированных свалок, образуемых населением и субъектами малого предпринимательства, нежелание заключать договоры на вывоз ТБО;</a:t>
            </a:r>
          </a:p>
          <a:p>
            <a:pPr indent="457200"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 В настоящее время в условиях ограниченности финансовых ресурсов администрация сельсовета вынуждена заниматься решением текущих задач, откладывая на перспективу улучшение материально-технического состояния муниципального имущества, проведение работ по благоустройству, строительство и ремонт дорог местного значения.   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+mj-lt"/>
                <a:ea typeface="Times New Roman"/>
              </a:rPr>
              <a:t> </a:t>
            </a:r>
          </a:p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+mj-lt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38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090" y="263012"/>
            <a:ext cx="7787149" cy="6440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DA1F28">
                    <a:lumMod val="50000"/>
                  </a:srgbClr>
                </a:solidFill>
              </a:rPr>
              <a:t>Основные характеристики бюджета 2015 и 2016 годы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113965"/>
              </p:ext>
            </p:extLst>
          </p:nvPr>
        </p:nvGraphicFramePr>
        <p:xfrm>
          <a:off x="98040" y="1114425"/>
          <a:ext cx="4083435" cy="188047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{8A107856-5554-42FB-B03E-39F5DBC370BA}</a:tableStyleId>
              </a:tblPr>
              <a:tblGrid>
                <a:gridCol w="1595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9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Наименование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показателя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2015 год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(отчет)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2016 год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(оценка)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73"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Доходы</a:t>
                      </a:r>
                      <a:r>
                        <a:rPr lang="ru-RU" sz="11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(руб.)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dirty="0" smtClean="0">
                          <a:effectLst/>
                          <a:latin typeface="+mj-lt"/>
                          <a:ea typeface="Times New Roman"/>
                        </a:rPr>
                        <a:t>19094083,50 </a:t>
                      </a:r>
                      <a:endParaRPr kumimoji="0" lang="ru-RU" alt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B3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1439" marR="91439" marT="45721" marB="45721" horzOverflow="overflow"/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15643191,49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B3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9" marR="91439"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373"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Расходы</a:t>
                      </a:r>
                      <a:r>
                        <a:rPr lang="ru-RU" sz="11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(руб.)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+mj-lt"/>
                          <a:ea typeface="Times New Roman"/>
                        </a:rPr>
                        <a:t>16571114,12 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17398250,21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038"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Дефицит (-)</a:t>
                      </a:r>
                    </a:p>
                    <a:p>
                      <a:pPr algn="just"/>
                      <a:r>
                        <a:rPr lang="ru-RU" sz="11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Профицит (+) (руб.)</a:t>
                      </a:r>
                    </a:p>
                    <a:p>
                      <a:pPr algn="ctr"/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+mj-lt"/>
                          <a:ea typeface="Times New Roman"/>
                        </a:rPr>
                        <a:t>+2522969,38 </a:t>
                      </a:r>
                      <a:endParaRPr lang="ru-RU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-1755058,72</a:t>
                      </a:r>
                      <a:endParaRPr lang="ru-RU" sz="12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072786"/>
              </p:ext>
            </p:extLst>
          </p:nvPr>
        </p:nvGraphicFramePr>
        <p:xfrm>
          <a:off x="4279491" y="1753497"/>
          <a:ext cx="4702584" cy="4420628"/>
        </p:xfrm>
        <a:graphic>
          <a:graphicData uri="http://schemas.openxmlformats.org/drawingml/2006/table">
            <a:tbl>
              <a:tblPr/>
              <a:tblGrid>
                <a:gridCol w="755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9854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BBFF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показателя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бюджетной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классификации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BBFF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2C3E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2015</a:t>
                      </a: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BBFF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2C3E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2016 </a:t>
                      </a: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B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956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kumimoji="0" lang="ru-RU" altLang="ru-RU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585664"/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РАСХОДЫ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6782457,94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7522721,45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06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0200</a:t>
                      </a:r>
                      <a:endParaRPr kumimoji="0" lang="ru-RU" altLang="ru-RU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585664"/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181884,20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111124,18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887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kumimoji="0" lang="ru-RU" alt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85664"/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228037,74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246143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007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kumimoji="0" lang="ru-RU" altLang="ru-RU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585664"/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2764633,52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3803413,22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00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kumimoji="0" lang="ru-RU" alt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85664"/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2648322,93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1978986,23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771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kumimoji="0" lang="ru-RU" alt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85664"/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3888168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3729293,72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09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1006</a:t>
                      </a: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 </a:t>
                      </a: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77609,79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6568,41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85664"/>
                        </a:solidFill>
                        <a:effectLst/>
                        <a:latin typeface="Book Antiqua" pitchFamily="18" charset="0"/>
                        <a:cs typeface="Arial" pitchFamily="34" charset="0"/>
                      </a:endParaRP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</a:p>
                  </a:txBody>
                  <a:tcPr marL="91438" marR="91438" marT="45690" marB="456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16571114,12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173982350,21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373768" y="1093470"/>
            <a:ext cx="4533900" cy="523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Структура расходов бюджета по разделам 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74" y="3095624"/>
            <a:ext cx="3971925" cy="3590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0215" algn="just"/>
            <a:r>
              <a:rPr lang="ru-RU" sz="1400" dirty="0" smtClean="0">
                <a:solidFill>
                  <a:prstClr val="black"/>
                </a:solidFill>
                <a:latin typeface="+mj-lt"/>
                <a:ea typeface="Times New Roman"/>
              </a:rPr>
              <a:t>Считаю, что главной проблемой для развития поселения в настоящее время является финансовая необеспеченность – очевидное несоответствие доходной базы местного бюджета объемам его расходных обязательств. </a:t>
            </a:r>
          </a:p>
          <a:p>
            <a:pPr lvl="0" indent="450215" algn="just"/>
            <a:r>
              <a:rPr lang="ru-RU" sz="1400" dirty="0" smtClean="0">
                <a:solidFill>
                  <a:prstClr val="black"/>
                </a:solidFill>
                <a:latin typeface="+mj-lt"/>
                <a:ea typeface="Times New Roman"/>
              </a:rPr>
              <a:t>Существующее распределение налоговых и неналоговых доходов не создает стимулов для социально-экономического развития поселения и расширения  собственной налоговой базы, поскольку значительная часть налогов и неналоговые доходы поступают в бюджеты других уровней.</a:t>
            </a:r>
          </a:p>
          <a:p>
            <a:pPr lvl="0" indent="450215" algn="just"/>
            <a:endParaRPr lang="ru-RU" sz="1200" dirty="0" smtClean="0">
              <a:solidFill>
                <a:prstClr val="black"/>
              </a:solidFill>
              <a:latin typeface="+mj-lt"/>
              <a:ea typeface="Times New Roman"/>
            </a:endParaRPr>
          </a:p>
          <a:p>
            <a:pPr lvl="0"/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0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800" dirty="0" smtClean="0"/>
              <a:t>Финансово-экономическая деятельность </a:t>
            </a:r>
            <a:r>
              <a:rPr lang="ru-RU" sz="1800" dirty="0" err="1" smtClean="0"/>
              <a:t>Маганского</a:t>
            </a:r>
            <a:r>
              <a:rPr lang="ru-RU" sz="1800" dirty="0" smtClean="0"/>
              <a:t> сельсовета</a:t>
            </a:r>
            <a:endParaRPr lang="ru-RU" sz="1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6616" y="1078992"/>
            <a:ext cx="4087368" cy="5029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ln w="6350">
                  <a:noFill/>
                </a:ln>
                <a:solidFill>
                  <a:srgbClr val="990033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Собственные доходы бюджета </a:t>
            </a:r>
            <a:r>
              <a:rPr lang="ru-RU" sz="1400" b="1" dirty="0" err="1">
                <a:ln w="6350">
                  <a:noFill/>
                </a:ln>
                <a:solidFill>
                  <a:srgbClr val="990033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Маганского</a:t>
            </a:r>
            <a:r>
              <a:rPr lang="ru-RU" sz="1400" b="1" dirty="0">
                <a:ln w="6350">
                  <a:noFill/>
                </a:ln>
                <a:solidFill>
                  <a:srgbClr val="990033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сельсовета </a:t>
            </a:r>
            <a:endParaRPr lang="ru-RU" sz="1400" b="1" dirty="0">
              <a:solidFill>
                <a:srgbClr val="990033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677015"/>
              </p:ext>
            </p:extLst>
          </p:nvPr>
        </p:nvGraphicFramePr>
        <p:xfrm>
          <a:off x="159099" y="1843816"/>
          <a:ext cx="4403376" cy="4669802"/>
        </p:xfrm>
        <a:graphic>
          <a:graphicData uri="http://schemas.openxmlformats.org/drawingml/2006/table">
            <a:tbl>
              <a:tblPr/>
              <a:tblGrid>
                <a:gridCol w="2081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192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B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показателя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C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B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2015 год (отчет)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B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руб.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C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B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B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(оценка) руб.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B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доходы всего: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B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19094082,96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B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15643191,49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896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-НДФЛ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C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1314684,16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C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1295752,04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80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-Земельный налог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1F1FD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6849538,70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5411892,42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018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Налог</a:t>
                      </a:r>
                      <a:r>
                        <a:rPr kumimoji="0" lang="en-US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1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</a:t>
                      </a:r>
                      <a:r>
                        <a:rPr kumimoji="0" lang="en-US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1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имущество</a:t>
                      </a: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физических лиц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F1FD3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C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298391,93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C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297673,04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770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Единый</a:t>
                      </a:r>
                      <a:r>
                        <a:rPr kumimoji="0" lang="en-US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1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сельскохозяйственный</a:t>
                      </a:r>
                      <a:r>
                        <a:rPr kumimoji="0" lang="en-US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1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</a:t>
                      </a:r>
                      <a:endParaRPr kumimoji="0" lang="ru-RU" alt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1F1FD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8566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5912,50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8566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27192,50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12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Дорожный</a:t>
                      </a:r>
                      <a:r>
                        <a:rPr kumimoji="0" lang="en-US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1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Фонд</a:t>
                      </a:r>
                      <a:r>
                        <a:rPr kumimoji="0" lang="en-US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ru-RU" sz="11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поселения</a:t>
                      </a:r>
                      <a:r>
                        <a:rPr kumimoji="0" lang="en-US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ru-RU" alt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1F1FD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C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421663,07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C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540444,90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3082"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10155231,52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tc>
                  <a:txBody>
                    <a:bodyPr/>
                    <a:lstStyle>
                      <a:lvl1pPr marL="0" algn="l" rtl="0" eaLnBrk="0" latinLnBrk="0" hangingPunct="0">
                        <a:spcBef>
                          <a:spcPct val="20000"/>
                        </a:spcBef>
                        <a:defRPr kumimoji="0" sz="28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algn="l" rtl="0" eaLnBrk="0" latinLnBrk="0" hangingPunct="0">
                        <a:spcBef>
                          <a:spcPct val="20000"/>
                        </a:spcBef>
                        <a:defRPr kumimoji="0" sz="24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algn="l" rtl="0" eaLnBrk="0" latinLnBrk="0" hangingPunct="0">
                        <a:spcBef>
                          <a:spcPct val="20000"/>
                        </a:spcBef>
                        <a:defRPr kumimoji="0" sz="200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algn="l" rtl="0" eaLnBrk="0" latinLnBrk="0" hangingPunct="0">
                        <a:spcBef>
                          <a:spcPct val="20000"/>
                        </a:spcBef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algn="l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0" kern="1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8029436,07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05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Госпошлина 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10450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13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F1FD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сдачи в аренду имущества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37781,38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8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34240,52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9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19502690"/>
              </p:ext>
            </p:extLst>
          </p:nvPr>
        </p:nvGraphicFramePr>
        <p:xfrm>
          <a:off x="4599432" y="1078992"/>
          <a:ext cx="436556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25660" y="5202698"/>
            <a:ext cx="4361688" cy="1582150"/>
          </a:xfrm>
          <a:prstGeom prst="rect">
            <a:avLst/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DADAD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Категория 1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-  НДФЛ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Категория 2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– Земельный  налог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Категория 3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Налог на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имущество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физических лиц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Категория 4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–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Дорожны</a:t>
            </a:r>
            <a:r>
              <a:rPr lang="ru-RU" sz="1200" kern="0" dirty="0" smtClean="0">
                <a:solidFill>
                  <a:srgbClr val="DADADA">
                    <a:lumMod val="10000"/>
                  </a:srgbClr>
                </a:solidFill>
                <a:latin typeface="Arial"/>
                <a:cs typeface="Arial"/>
              </a:rPr>
              <a:t>й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фонд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87416" y="5206130"/>
            <a:ext cx="2160240" cy="320604"/>
          </a:xfrm>
          <a:prstGeom prst="rect">
            <a:avLst/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DADAD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62488" y="5539302"/>
            <a:ext cx="2151128" cy="360040"/>
          </a:xfrm>
          <a:prstGeom prst="rect">
            <a:avLst/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DADAD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2016 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87416" y="5206130"/>
            <a:ext cx="288032" cy="324036"/>
          </a:xfrm>
          <a:prstGeom prst="rect">
            <a:avLst/>
          </a:prstGeom>
          <a:gradFill rotWithShape="1">
            <a:gsLst>
              <a:gs pos="0">
                <a:srgbClr val="3E3E5C">
                  <a:tint val="40000"/>
                  <a:satMod val="350000"/>
                </a:srgbClr>
              </a:gs>
              <a:gs pos="40000">
                <a:srgbClr val="3E3E5C">
                  <a:tint val="45000"/>
                  <a:shade val="99000"/>
                  <a:satMod val="350000"/>
                </a:srgbClr>
              </a:gs>
              <a:gs pos="100000">
                <a:srgbClr val="3E3E5C">
                  <a:shade val="20000"/>
                  <a:satMod val="255000"/>
                </a:srgbClr>
              </a:gs>
            </a:gsLst>
            <a:path path="circle">
              <a:fillToRect l="50000" t="-80000" r="50000" b="180000"/>
            </a:path>
          </a:gradFill>
          <a:ln w="285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56712" y="5539302"/>
            <a:ext cx="288032" cy="360040"/>
          </a:xfrm>
          <a:prstGeom prst="rect">
            <a:avLst/>
          </a:prstGeom>
          <a:solidFill>
            <a:srgbClr val="6666FF">
              <a:lumMod val="75000"/>
            </a:srgbClr>
          </a:solidFill>
          <a:ln w="285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0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iseño predeterminado 11">
    <a:dk1>
      <a:srgbClr val="3E3E5C"/>
    </a:dk1>
    <a:lt1>
      <a:srgbClr val="FFFFFF"/>
    </a:lt1>
    <a:dk2>
      <a:srgbClr val="666699"/>
    </a:dk2>
    <a:lt2>
      <a:srgbClr val="FFFFFF"/>
    </a:lt2>
    <a:accent1>
      <a:srgbClr val="60597B"/>
    </a:accent1>
    <a:accent2>
      <a:srgbClr val="6666FF"/>
    </a:accent2>
    <a:accent3>
      <a:srgbClr val="B8B8CA"/>
    </a:accent3>
    <a:accent4>
      <a:srgbClr val="DADADA"/>
    </a:accent4>
    <a:accent5>
      <a:srgbClr val="B6B5BF"/>
    </a:accent5>
    <a:accent6>
      <a:srgbClr val="5C5CE7"/>
    </a:accent6>
    <a:hlink>
      <a:srgbClr val="99CCFF"/>
    </a:hlink>
    <a:folHlink>
      <a:srgbClr val="FFFF99"/>
    </a:folHlink>
  </a:clrScheme>
  <a:fontScheme name="Diseño predeterminado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4169</TotalTime>
  <Words>6905</Words>
  <Application>Microsoft Office PowerPoint</Application>
  <PresentationFormat>Экран (4:3)</PresentationFormat>
  <Paragraphs>749</Paragraphs>
  <Slides>39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1" baseType="lpstr">
      <vt:lpstr>Arial</vt:lpstr>
      <vt:lpstr>Book Antiqua</vt:lpstr>
      <vt:lpstr>Calibri</vt:lpstr>
      <vt:lpstr>Cambria</vt:lpstr>
      <vt:lpstr>Lucida Sans Unicode</vt:lpstr>
      <vt:lpstr>Microsoft Sans Serif</vt:lpstr>
      <vt:lpstr>Tahoma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   Авдеева Елена Валентиновна  глава Маганского сельсовета Березовского района Красноярского края Избрана Решением Маганского сельского Совета депутатов от «15» сентября 2015 № 12-1Р </vt:lpstr>
      <vt:lpstr>Маганский сельский Совет депутатов – представительный орган  местного самоуправления</vt:lpstr>
      <vt:lpstr> Демографическое состояние Маганского сельсовета </vt:lpstr>
      <vt:lpstr>Раздел 1. Оценка социально-экономического  положения в муниципальном образовании Маганский сельсовет</vt:lpstr>
      <vt:lpstr>Презентация PowerPoint</vt:lpstr>
      <vt:lpstr>Презентация PowerPoint</vt:lpstr>
      <vt:lpstr>Презентация PowerPoint</vt:lpstr>
      <vt:lpstr>Финансово-экономическая деятельность Маганского сельсовета</vt:lpstr>
      <vt:lpstr>Налог на доходы физических лиц и земельный налог  являются основными источниками    формирования доходов бюджета поселения.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Андрей</cp:lastModifiedBy>
  <cp:revision>309</cp:revision>
  <cp:lastPrinted>2017-03-23T08:10:23Z</cp:lastPrinted>
  <dcterms:created xsi:type="dcterms:W3CDTF">2013-11-19T05:52:05Z</dcterms:created>
  <dcterms:modified xsi:type="dcterms:W3CDTF">2023-11-02T10:47:44Z</dcterms:modified>
</cp:coreProperties>
</file>